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9144000"/>
  <p:notesSz cx="6858000" cy="9144000"/>
  <p:embeddedFontLst>
    <p:embeddedFont>
      <p:font typeface="Proxima Nova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Mike Cohen"/>
  <p:cmAuthor clrIdx="1" id="1" initials="" lastIdx="2" name="Daniel Jacob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roximaNova-italic.fntdata"/><Relationship Id="rId81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ProximaNova-bold.fntdata"/><Relationship Id="rId34" Type="http://schemas.openxmlformats.org/officeDocument/2006/relationships/slide" Target="slides/slide29.xml"/><Relationship Id="rId78" Type="http://schemas.openxmlformats.org/officeDocument/2006/relationships/font" Target="fonts/ProximaNova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picture here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">
    <p:pos x="6000" y="0"/>
    <p:text>great image.  do you provide attribution for the images used?</p:text>
  </p:cm>
  <p:cm authorId="0" idx="2">
    <p:pos x="6000" y="100"/>
    <p:text>All images I used are open license without restriction</p:text>
  </p:cm>
  <p:cm authorId="1" idx="2">
    <p:pos x="6000" y="200"/>
    <p:text>ok, great.  just to be sure, you mean they dont even require or request attribution?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Late 2008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Netflix Public API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Mashery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Datacenter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Devices slow to update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 emergency policies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Fast 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2012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Dynamically injected and compiled filters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Built on Netflix’s OSS stack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Open Sourced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based gateway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Pre-Routing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Routing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Post-Routing</a:t>
            </a:r>
          </a:p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Filters are written in Groovy</a:t>
            </a:r>
          </a:p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Filters can change, decorate, manipulate incoming or outgoing requests</a:t>
            </a:r>
          </a:p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dynamically compiled to dynamically change behavior</a:t>
            </a:r>
          </a:p>
          <a:p>
            <a:pPr indent="0" lvl="0" marL="457200">
              <a:spcBef>
                <a:spcPts val="360"/>
              </a:spcBef>
              <a:buNone/>
            </a:pPr>
            <a:r>
              <a:t/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Origin services run many clusters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Route to service clusters based on dynamic routing rules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Shape or reject traffic based on service, regional health, or attack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React fast in emergencies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Realtime analytics and insights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Ensures request delivery from internet to services running in the cloud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Dynamically changes routing behaviors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Routes to services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Services have multiple clusters</a:t>
            </a:r>
          </a:p>
          <a:p>
            <a:pPr indent="-381000" lvl="2" marL="1371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Clusters have dynamically changing nodes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Bridges multiple cloud regions and data centers</a:t>
            </a:r>
          </a:p>
          <a:p>
            <a:pPr indent="-3810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Provides system Insights</a:t>
            </a:r>
          </a:p>
          <a:p>
            <a:pPr lvl="0">
              <a:spcBef>
                <a:spcPts val="6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15384"/>
            </a:pPr>
            <a:r>
              <a:rPr b="1" lang="en" sz="2600">
                <a:solidFill>
                  <a:schemeClr val="dk1"/>
                </a:solidFill>
              </a:rPr>
              <a:t>Same service: Subclusters for many purposes</a:t>
            </a:r>
          </a:p>
          <a:p>
            <a:pPr indent="-3937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2600">
                <a:solidFill>
                  <a:schemeClr val="dk1"/>
                </a:solidFill>
              </a:rPr>
              <a:t>Set up by filters in Zuul </a:t>
            </a:r>
          </a:p>
          <a:p>
            <a:pPr indent="-3937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2600">
                <a:solidFill>
                  <a:schemeClr val="dk1"/>
                </a:solidFill>
              </a:rPr>
              <a:t>Self serviceable by cluster owners</a:t>
            </a:r>
          </a:p>
          <a:p>
            <a:pPr indent="-3937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2600">
                <a:solidFill>
                  <a:schemeClr val="dk1"/>
                </a:solidFill>
              </a:rPr>
              <a:t>Automated Quality assurance / Test Automation</a:t>
            </a:r>
          </a:p>
          <a:p>
            <a:pPr indent="-3937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2600">
                <a:solidFill>
                  <a:schemeClr val="dk1"/>
                </a:solidFill>
              </a:rPr>
              <a:t>Targeted debugging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Test Automation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Canary / Baseline</a:t>
            </a:r>
          </a:p>
          <a:p>
            <a:pPr indent="-381000" lvl="2" marL="1371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A/B testing of service behavior per build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Squeeze Testing</a:t>
            </a:r>
          </a:p>
          <a:p>
            <a:pPr indent="-381000" lvl="2" marL="1371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Service capacity testing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Trickle traffic </a:t>
            </a:r>
          </a:p>
          <a:p>
            <a:pPr indent="-381000" lvl="2" marL="1371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Instrumented builds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Sticky Canary</a:t>
            </a:r>
          </a:p>
          <a:p>
            <a:pPr indent="-381000" lvl="2" marL="1371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A/B testing of client behavior per origin build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Trickling traffic into clusters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High Overhead profiling tools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“Coalmine”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verbose logging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Server capacity testing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Gateway gradually increases traffic until performance degradation is detected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Automated or manual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Isolate requests by customer, route, type of device, or any routing rule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Debug node(s) are often instrumented to give verbose logging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Custom Request Routing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Compare server behavior and metrics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Equal traffic rates hit both clusters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Automated part of production push process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Error rates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CPU for equivalent work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Automated metrics analysis returns a score of how well the canary cluster performed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 poor score stops the push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Servers may be healthy data may be bad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API changes that affect devices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Data changes certain devices can’t interpret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Protocol and transport changes that some devices can’t accept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Testing 1000’s of types of devices would be a time consuming, tedious process.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Sticky Canary idea - Stick all requests for a small subset of customers for a limited time to a “sticky canary” or “sticky baseline”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If servers are equivalent, there should be no behavioral differences.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Insights can help find these anomalies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Limited scope of impact - a very small subset of customers could be affected but only for a short period of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Reroute to the closer region to the client - DNS accuracy issues, etc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Reroute due to region failure.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Shape 1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Speedbump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Dynamic DDOS prevention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Shape 1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Shape 1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Shape 1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Shape 1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Shape 1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Shape 1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Shape 1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Why did we do this?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Incoming connection scaling</a:t>
            </a:r>
          </a:p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Thoughts going into this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Async/nio would be much more efficient</a:t>
            </a:r>
          </a:p>
          <a:p>
            <a:pPr indent="-342900" lvl="0" marL="457200">
              <a:spcBef>
                <a:spcPts val="360"/>
              </a:spcBef>
              <a:buClr>
                <a:srgbClr val="333333"/>
              </a:buClr>
              <a:buSzPct val="100000"/>
              <a:buChar char="•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Reality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Some efficiency gains (15 - 40%)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rPr lang="en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Much more complexity</a:t>
            </a:r>
          </a:p>
          <a:p>
            <a:pPr indent="-342900" lvl="1" marL="914400">
              <a:spcBef>
                <a:spcPts val="360"/>
              </a:spcBef>
              <a:buClr>
                <a:srgbClr val="333333"/>
              </a:buClr>
              <a:buSzPct val="100000"/>
              <a:buChar char="–"/>
            </a:pPr>
            <a:r>
              <a:t/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Shape 1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Shape 1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Shape 1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Shape 1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Shape 1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Shape 1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Shape 15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Shape 1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5" name="Shape 16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 (1 Col)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347470" y="207263"/>
            <a:ext cx="8456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0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45281" y="1219200"/>
            <a:ext cx="8453400" cy="4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94309" lvl="1" marL="742950" marR="0" rtl="0" algn="l">
              <a:spcBef>
                <a:spcPts val="360"/>
              </a:spcBef>
              <a:buClr>
                <a:srgbClr val="333333"/>
              </a:buClr>
              <a:buSzPct val="79999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60019" lvl="2" marL="1143000" marR="0" rtl="0" algn="l">
              <a:spcBef>
                <a:spcPts val="360"/>
              </a:spcBef>
              <a:buClr>
                <a:srgbClr val="333333"/>
              </a:buClr>
              <a:buSzPct val="60000"/>
              <a:buFont typeface="Courier New"/>
              <a:buChar char="o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60019" lvl="3" marL="1600200" marR="0" rtl="0" algn="l">
              <a:spcBef>
                <a:spcPts val="360"/>
              </a:spcBef>
              <a:buClr>
                <a:srgbClr val="333333"/>
              </a:buClr>
              <a:buSzPct val="60000"/>
              <a:buFont typeface="Courier New"/>
              <a:buChar char="o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60020" lvl="4" marL="2057400" marR="0" rtl="0" algn="l">
              <a:spcBef>
                <a:spcPts val="360"/>
              </a:spcBef>
              <a:buClr>
                <a:srgbClr val="333333"/>
              </a:buClr>
              <a:buSzPct val="60000"/>
              <a:buFont typeface="Courier New"/>
              <a:buChar char="o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47471" y="203201"/>
            <a:ext cx="84582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0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 and Content (2 Col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47471" y="203201"/>
            <a:ext cx="84582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0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50837" y="1200150"/>
            <a:ext cx="4038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71450" lvl="1" marL="74295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765675" y="1200150"/>
            <a:ext cx="4038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71450" lvl="1" marL="74295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body"/>
          </p:nvPr>
        </p:nvSpPr>
        <p:spPr>
          <a:xfrm>
            <a:off x="347471" y="1193800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333333"/>
              </a:buClr>
              <a:buFont typeface="Arial"/>
              <a:buNone/>
              <a:defRPr b="1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400"/>
              </a:spcBef>
              <a:buClr>
                <a:srgbClr val="333333"/>
              </a:buClr>
              <a:buFont typeface="Arial"/>
              <a:buNone/>
              <a:defRPr b="1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spcBef>
                <a:spcPts val="360"/>
              </a:spcBef>
              <a:buClr>
                <a:srgbClr val="333333"/>
              </a:buClr>
              <a:buFont typeface="Arial"/>
              <a:buNone/>
              <a:defRPr b="1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spcBef>
                <a:spcPts val="320"/>
              </a:spcBef>
              <a:buClr>
                <a:srgbClr val="333333"/>
              </a:buClr>
              <a:buFont typeface="Arial"/>
              <a:buNone/>
              <a:defRPr b="1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spcBef>
                <a:spcPts val="320"/>
              </a:spcBef>
              <a:buClr>
                <a:srgbClr val="333333"/>
              </a:buClr>
              <a:buFont typeface="Arial"/>
              <a:buNone/>
              <a:defRPr b="1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347471" y="1833560"/>
            <a:ext cx="4040100" cy="4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58750" lvl="1" marL="742950" marR="0" rtl="0" algn="l">
              <a:spcBef>
                <a:spcPts val="40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27000" lvl="3" marL="1600200" marR="0" rtl="0" algn="l">
              <a:spcBef>
                <a:spcPts val="32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27000" lvl="4" marL="2057400" marR="0" rtl="0" algn="l">
              <a:spcBef>
                <a:spcPts val="320"/>
              </a:spcBef>
              <a:buClr>
                <a:srgbClr val="333333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3" type="body"/>
          </p:nvPr>
        </p:nvSpPr>
        <p:spPr>
          <a:xfrm>
            <a:off x="4762500" y="1193800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333333"/>
              </a:buClr>
              <a:buFont typeface="Arial"/>
              <a:buNone/>
              <a:defRPr b="1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400"/>
              </a:spcBef>
              <a:buClr>
                <a:srgbClr val="333333"/>
              </a:buClr>
              <a:buFont typeface="Arial"/>
              <a:buNone/>
              <a:defRPr b="1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spcBef>
                <a:spcPts val="360"/>
              </a:spcBef>
              <a:buClr>
                <a:srgbClr val="333333"/>
              </a:buClr>
              <a:buFont typeface="Arial"/>
              <a:buNone/>
              <a:defRPr b="1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spcBef>
                <a:spcPts val="320"/>
              </a:spcBef>
              <a:buClr>
                <a:srgbClr val="333333"/>
              </a:buClr>
              <a:buFont typeface="Arial"/>
              <a:buNone/>
              <a:defRPr b="1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spcBef>
                <a:spcPts val="320"/>
              </a:spcBef>
              <a:buClr>
                <a:srgbClr val="333333"/>
              </a:buClr>
              <a:buFont typeface="Arial"/>
              <a:buNone/>
              <a:defRPr b="1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4" type="body"/>
          </p:nvPr>
        </p:nvSpPr>
        <p:spPr>
          <a:xfrm>
            <a:off x="4762500" y="1833560"/>
            <a:ext cx="4041900" cy="4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58750" lvl="1" marL="742950" marR="0" rtl="0" algn="l">
              <a:spcBef>
                <a:spcPts val="40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27000" lvl="3" marL="1600200" marR="0" rtl="0" algn="l">
              <a:spcBef>
                <a:spcPts val="32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27000" lvl="4" marL="2057400" marR="0" rtl="0" algn="l">
              <a:spcBef>
                <a:spcPts val="320"/>
              </a:spcBef>
              <a:buClr>
                <a:srgbClr val="333333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47470" y="207263"/>
            <a:ext cx="845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0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ection 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45280" y="2717800"/>
            <a:ext cx="84534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2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214788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1371600" y="3893344"/>
            <a:ext cx="64008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00"/>
              </a:spcBef>
              <a:buClr>
                <a:srgbClr val="9AC579"/>
              </a:buClr>
              <a:buFont typeface="Arial"/>
              <a:buNone/>
              <a:defRPr b="0" i="0" sz="2000" u="none" cap="none" strike="noStrike">
                <a:solidFill>
                  <a:srgbClr val="9AC57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ctr">
              <a:spcBef>
                <a:spcPts val="440"/>
              </a:spcBef>
              <a:buClr>
                <a:srgbClr val="8D8D8D"/>
              </a:buClr>
              <a:buFont typeface="Arial"/>
              <a:buNone/>
              <a:defRPr b="0" i="0" sz="22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spcBef>
                <a:spcPts val="400"/>
              </a:spcBef>
              <a:buClr>
                <a:srgbClr val="8D8D8D"/>
              </a:buClr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8D8D8D"/>
              </a:buClr>
              <a:buFont typeface="Arial"/>
              <a:buNone/>
              <a:defRPr b="0" i="0" sz="18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spcBef>
                <a:spcPts val="320"/>
              </a:spcBef>
              <a:buClr>
                <a:srgbClr val="8D8D8D"/>
              </a:buClr>
              <a:buFont typeface="Arial"/>
              <a:buNone/>
              <a:defRPr b="0" i="0" sz="16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D8D8D"/>
              </a:buClr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D8D8D"/>
              </a:buClr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D8D8D"/>
              </a:buClr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D8D8D"/>
              </a:buClr>
              <a:buFont typeface="Arial"/>
              <a:buNone/>
              <a:defRPr b="0" i="0" sz="2000" u="none" cap="none" strike="noStrike">
                <a:solidFill>
                  <a:srgbClr val="8D8D8D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464" y="5765800"/>
            <a:ext cx="1223100" cy="6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0" y="381000"/>
            <a:ext cx="3429000" cy="12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x="2590800" y="6468649"/>
            <a:ext cx="3810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Unless otherwise indicated, these slides are © 2013-2016 Pivotal Software, Inc. and licensed under a Creative Commons Attribution-NonCommercial license: http://creativecommons.org/licenses/by-nc/3.0/</a:t>
            </a:r>
          </a:p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333333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4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/>
        </p:nvSpPr>
        <p:spPr>
          <a:xfrm>
            <a:off x="2590800" y="6468649"/>
            <a:ext cx="3810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Unless otherwise indicated, these slides are © 2013-2016 Pivotal Software, Inc. and licensed under a Creative Commons Attribution-NonCommercial license: http://creativecommons.org/licenses/by-nc/3.0/</a:t>
            </a:r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347471" y="203201"/>
            <a:ext cx="84582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C3064"/>
              </a:buClr>
              <a:buFont typeface="Proxima Nova"/>
              <a:buNone/>
              <a:defRPr b="1" i="0" sz="3000" u="none" cap="none" strike="noStrike">
                <a:solidFill>
                  <a:srgbClr val="0C30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45281" y="1219200"/>
            <a:ext cx="84534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171450" lvl="1" marL="74295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114300" lvl="2" marL="11430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114300" lvl="3" marL="16002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114300" lvl="4" marL="2057400" marR="0" rtl="0" algn="l">
              <a:spcBef>
                <a:spcPts val="360"/>
              </a:spcBef>
              <a:buClr>
                <a:srgbClr val="333333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769" y="6301798"/>
            <a:ext cx="1476600" cy="554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jpg"/><Relationship Id="rId4" Type="http://schemas.openxmlformats.org/officeDocument/2006/relationships/image" Target="../media/image11.jpg"/><Relationship Id="rId9" Type="http://schemas.openxmlformats.org/officeDocument/2006/relationships/image" Target="../media/image14.png"/><Relationship Id="rId5" Type="http://schemas.openxmlformats.org/officeDocument/2006/relationships/image" Target="../media/image23.jpg"/><Relationship Id="rId6" Type="http://schemas.openxmlformats.org/officeDocument/2006/relationships/image" Target="../media/image21.jpg"/><Relationship Id="rId7" Type="http://schemas.openxmlformats.org/officeDocument/2006/relationships/image" Target="../media/image12.jpg"/><Relationship Id="rId8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Netflix/zuul" TargetMode="External"/><Relationship Id="rId4" Type="http://schemas.openxmlformats.org/officeDocument/2006/relationships/hyperlink" Target="http://techblog.netflix.com" TargetMode="External"/><Relationship Id="rId5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ctrTitle"/>
          </p:nvPr>
        </p:nvSpPr>
        <p:spPr>
          <a:xfrm>
            <a:off x="685800" y="214788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Proxima Nova"/>
              <a:buNone/>
            </a:pPr>
            <a:r>
              <a:rPr lang="en"/>
              <a:t>Zuul @ Netflix</a:t>
            </a:r>
          </a:p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962525" y="3893350"/>
            <a:ext cx="70686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C579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9AC579"/>
                </a:solidFill>
                <a:latin typeface="Proxima Nova"/>
                <a:ea typeface="Proxima Nova"/>
                <a:cs typeface="Proxima Nova"/>
                <a:sym typeface="Proxima Nova"/>
              </a:rPr>
              <a:t>By </a:t>
            </a:r>
            <a:r>
              <a:rPr lang="en"/>
              <a:t>Mikey Cohen - Manager Cloud Gateway, Netflix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AC579"/>
              </a:buClr>
              <a:buSzPct val="25000"/>
              <a:buFont typeface="Arial"/>
              <a:buNone/>
            </a:pPr>
            <a:r>
              <a:rPr lang="en" sz="1400"/>
              <a:t>@moldfarm</a:t>
            </a:r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Why have a Gateway?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HCKRK.jp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4" y="1453824"/>
            <a:ext cx="4331348" cy="3261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YFBRX.jpg"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83" y="1303425"/>
            <a:ext cx="3504873" cy="425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HCR5.jpg"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999" y="1965411"/>
            <a:ext cx="2954427" cy="4431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CYG0J.jpg"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751" y="2606823"/>
            <a:ext cx="5474224" cy="365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85WD.jpg"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4075" y="2506836"/>
            <a:ext cx="4331346" cy="288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6GGYN.jpg"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5475" y="1884972"/>
            <a:ext cx="4964002" cy="33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" y="1327171"/>
            <a:ext cx="5542124" cy="49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Isn’t (fill-in-the-blank) Good Enough?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25" y="1523725"/>
            <a:ext cx="4762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3771475"/>
            <a:ext cx="5164725" cy="11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099" y="1254143"/>
            <a:ext cx="2913000" cy="15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150" y="3648074"/>
            <a:ext cx="2109825" cy="17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47470" y="207263"/>
            <a:ext cx="8456700" cy="68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Netflix’s Idea of a Gateway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45281" y="1219200"/>
            <a:ext cx="8453400" cy="48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Deeply rooted in Microservice ecosystem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Dynamic routing logic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Deep Insights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Load balancing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Availability focused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protection</a:t>
            </a:r>
          </a:p>
          <a:p>
            <a:pPr indent="-228600" lvl="0" marL="457200" rtl="0" algn="l"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Quality assurance tool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074" y="2060375"/>
            <a:ext cx="4497473" cy="30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Evolving to a Gateway...Evolving to the Cloud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61" y="1287774"/>
            <a:ext cx="7764474" cy="49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Netflix’s Public API (2008)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10900" y="1611433"/>
            <a:ext cx="41540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75862"/>
            <a:ext cx="5715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474" y="1005300"/>
            <a:ext cx="3852024" cy="513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425" y="2092546"/>
            <a:ext cx="6152199" cy="376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575" y="1747825"/>
            <a:ext cx="6670850" cy="4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47470" y="207263"/>
            <a:ext cx="8456700" cy="68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...The world was a simpler place...</a:t>
            </a: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A Public Developer’s Gateway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Simple static rule-based routing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API portal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Access Control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Request authentication (OAuth)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Throttling - request caps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 Monitoring and Analytics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Caching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3rd Party managed and developed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Weeks and months development cycles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75" y="1802831"/>
            <a:ext cx="2975150" cy="24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600"/>
              </a:spcBef>
              <a:buNone/>
            </a:pPr>
            <a:r>
              <a:rPr lang="en"/>
              <a:t>Streaming Devices using public API 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3600"/>
              <a:t>Early Streaming Devices  - 2009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Windows Media Center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XBox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PS3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925" y="2952162"/>
            <a:ext cx="57150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337" y="2204250"/>
            <a:ext cx="6040659" cy="35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900" y="2204249"/>
            <a:ext cx="5296974" cy="3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Migration to AWS - 2010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600200"/>
            <a:ext cx="4808100" cy="31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Apigee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Device traffic, not public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Controlling DC -&gt; cloud migration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Running in AWS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Netflix controlled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Y38CT.jp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00" y="586676"/>
            <a:ext cx="3638074" cy="54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2011 - Streaming Success</a:t>
            </a:r>
            <a:r>
              <a:rPr lang="en"/>
              <a:t> / General Instability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216350" y="1232150"/>
            <a:ext cx="3954300" cy="20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Massive Growth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Rapid device expansion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Pushing AWS limits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Netflix Nascent in AWS 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970" y="1035458"/>
            <a:ext cx="3757475" cy="188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4028935"/>
            <a:ext cx="3868625" cy="17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6515" l="0" r="0" t="0"/>
          <a:stretch/>
        </p:blipFill>
        <p:spPr>
          <a:xfrm>
            <a:off x="4818175" y="3966150"/>
            <a:ext cx="3868625" cy="20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 b="31005" l="0" r="0" t="0"/>
          <a:stretch/>
        </p:blipFill>
        <p:spPr>
          <a:xfrm>
            <a:off x="3433875" y="3016271"/>
            <a:ext cx="4524375" cy="14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485900"/>
            <a:ext cx="7772399" cy="38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Instability makes way for Innovation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037075"/>
            <a:ext cx="80962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4" y="878612"/>
            <a:ext cx="2525599" cy="270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125" y="1671162"/>
            <a:ext cx="7609750" cy="38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uul_500.png" id="237" name="Shape 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350" y="1356875"/>
            <a:ext cx="4821749" cy="46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Shortcomings of what we had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Ecosystem Mismatch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Static configuration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Deployment time - Hours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Manual deployment - Error prone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Critical bugs go through vendor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800">
                <a:solidFill>
                  <a:schemeClr val="dk1"/>
                </a:solidFill>
              </a:rPr>
              <a:t>Automated testing not possible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300" y="1981337"/>
            <a:ext cx="27432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3255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Netflix’s Microservice Ecosystem </a:t>
            </a:r>
          </a:p>
        </p:txBody>
      </p:sp>
      <p:sp>
        <p:nvSpPr>
          <p:cNvPr id="252" name="Shape 252"/>
          <p:cNvSpPr/>
          <p:nvPr/>
        </p:nvSpPr>
        <p:spPr>
          <a:xfrm>
            <a:off x="3381225" y="2213299"/>
            <a:ext cx="1904100" cy="206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Netflix Platform (Karyon, Hystrix)</a:t>
            </a:r>
          </a:p>
        </p:txBody>
      </p:sp>
      <p:sp>
        <p:nvSpPr>
          <p:cNvPr id="253" name="Shape 253"/>
          <p:cNvSpPr/>
          <p:nvPr/>
        </p:nvSpPr>
        <p:spPr>
          <a:xfrm>
            <a:off x="5560512" y="2594400"/>
            <a:ext cx="1162200" cy="603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Pipeline (Kafka, etc)</a:t>
            </a:r>
          </a:p>
        </p:txBody>
      </p:sp>
      <p:sp>
        <p:nvSpPr>
          <p:cNvPr id="254" name="Shape 254"/>
          <p:cNvSpPr/>
          <p:nvPr/>
        </p:nvSpPr>
        <p:spPr>
          <a:xfrm>
            <a:off x="5443325" y="3552575"/>
            <a:ext cx="1555500" cy="603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(Eureka)</a:t>
            </a:r>
          </a:p>
        </p:txBody>
      </p:sp>
      <p:sp>
        <p:nvSpPr>
          <p:cNvPr id="255" name="Shape 255"/>
          <p:cNvSpPr/>
          <p:nvPr/>
        </p:nvSpPr>
        <p:spPr>
          <a:xfrm>
            <a:off x="1834925" y="1795005"/>
            <a:ext cx="1316700" cy="6705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Real-time analytics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</a:t>
            </a:r>
            <a:r>
              <a:rPr b="1" lang="en"/>
              <a:t>Mantis)</a:t>
            </a:r>
          </a:p>
        </p:txBody>
      </p:sp>
      <p:sp>
        <p:nvSpPr>
          <p:cNvPr id="256" name="Shape 256"/>
          <p:cNvSpPr/>
          <p:nvPr/>
        </p:nvSpPr>
        <p:spPr>
          <a:xfrm>
            <a:off x="1934225" y="3103337"/>
            <a:ext cx="1118100" cy="6705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Monitoring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(Atlas)</a:t>
            </a:r>
          </a:p>
        </p:txBody>
      </p:sp>
      <p:sp>
        <p:nvSpPr>
          <p:cNvPr id="257" name="Shape 257"/>
          <p:cNvSpPr/>
          <p:nvPr/>
        </p:nvSpPr>
        <p:spPr>
          <a:xfrm>
            <a:off x="5449325" y="1645550"/>
            <a:ext cx="1831500" cy="465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Properties (ARCHAIS)</a:t>
            </a:r>
          </a:p>
        </p:txBody>
      </p:sp>
      <p:sp>
        <p:nvSpPr>
          <p:cNvPr id="258" name="Shape 258"/>
          <p:cNvSpPr/>
          <p:nvPr/>
        </p:nvSpPr>
        <p:spPr>
          <a:xfrm>
            <a:off x="1814475" y="5009300"/>
            <a:ext cx="5526000" cy="46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Deployment Pipeline</a:t>
            </a:r>
          </a:p>
        </p:txBody>
      </p:sp>
      <p:sp>
        <p:nvSpPr>
          <p:cNvPr id="259" name="Shape 259"/>
          <p:cNvSpPr/>
          <p:nvPr/>
        </p:nvSpPr>
        <p:spPr>
          <a:xfrm>
            <a:off x="311775" y="5788100"/>
            <a:ext cx="7989300" cy="465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</a:t>
            </a:r>
          </a:p>
        </p:txBody>
      </p:sp>
      <p:sp>
        <p:nvSpPr>
          <p:cNvPr id="260" name="Shape 260"/>
          <p:cNvSpPr/>
          <p:nvPr/>
        </p:nvSpPr>
        <p:spPr>
          <a:xfrm>
            <a:off x="7340550" y="1025225"/>
            <a:ext cx="552600" cy="4762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EC2</a:t>
            </a:r>
          </a:p>
        </p:txBody>
      </p:sp>
      <p:sp>
        <p:nvSpPr>
          <p:cNvPr id="261" name="Shape 261"/>
          <p:cNvSpPr/>
          <p:nvPr/>
        </p:nvSpPr>
        <p:spPr>
          <a:xfrm>
            <a:off x="7952875" y="1025225"/>
            <a:ext cx="348300" cy="4762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S3</a:t>
            </a:r>
          </a:p>
        </p:txBody>
      </p:sp>
      <p:sp>
        <p:nvSpPr>
          <p:cNvPr id="262" name="Shape 262"/>
          <p:cNvSpPr/>
          <p:nvPr/>
        </p:nvSpPr>
        <p:spPr>
          <a:xfrm>
            <a:off x="3430100" y="4370925"/>
            <a:ext cx="1118100" cy="4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</a:t>
            </a:r>
          </a:p>
        </p:txBody>
      </p:sp>
      <p:sp>
        <p:nvSpPr>
          <p:cNvPr id="263" name="Shape 263"/>
          <p:cNvSpPr/>
          <p:nvPr/>
        </p:nvSpPr>
        <p:spPr>
          <a:xfrm>
            <a:off x="1834925" y="4411687"/>
            <a:ext cx="1316700" cy="4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Authentication</a:t>
            </a:r>
          </a:p>
        </p:txBody>
      </p:sp>
      <p:sp>
        <p:nvSpPr>
          <p:cNvPr id="264" name="Shape 264"/>
          <p:cNvSpPr/>
          <p:nvPr/>
        </p:nvSpPr>
        <p:spPr>
          <a:xfrm>
            <a:off x="5037650" y="4370925"/>
            <a:ext cx="1651200" cy="54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Database (Cassandra)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00" y="5009287"/>
            <a:ext cx="930000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3806162" y="2594388"/>
            <a:ext cx="1000500" cy="909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Micro Service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(Zuul)</a:t>
            </a: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3255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 Platform Microservice Ecosystem </a:t>
            </a:r>
          </a:p>
        </p:txBody>
      </p:sp>
      <p:sp>
        <p:nvSpPr>
          <p:cNvPr id="273" name="Shape 273"/>
          <p:cNvSpPr/>
          <p:nvPr/>
        </p:nvSpPr>
        <p:spPr>
          <a:xfrm>
            <a:off x="3381225" y="2213299"/>
            <a:ext cx="1904100" cy="206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Spring Platform (Karyon, Hystrix)</a:t>
            </a:r>
          </a:p>
        </p:txBody>
      </p:sp>
      <p:sp>
        <p:nvSpPr>
          <p:cNvPr id="274" name="Shape 274"/>
          <p:cNvSpPr/>
          <p:nvPr/>
        </p:nvSpPr>
        <p:spPr>
          <a:xfrm>
            <a:off x="2485575" y="4344950"/>
            <a:ext cx="1555500" cy="603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(Eureka)</a:t>
            </a:r>
          </a:p>
        </p:txBody>
      </p:sp>
      <p:sp>
        <p:nvSpPr>
          <p:cNvPr id="275" name="Shape 275"/>
          <p:cNvSpPr/>
          <p:nvPr/>
        </p:nvSpPr>
        <p:spPr>
          <a:xfrm>
            <a:off x="2033525" y="3384150"/>
            <a:ext cx="1118100" cy="6705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Monitoring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(Atlas)</a:t>
            </a:r>
          </a:p>
        </p:txBody>
      </p:sp>
      <p:sp>
        <p:nvSpPr>
          <p:cNvPr id="276" name="Shape 276"/>
          <p:cNvSpPr/>
          <p:nvPr/>
        </p:nvSpPr>
        <p:spPr>
          <a:xfrm>
            <a:off x="5105150" y="1645550"/>
            <a:ext cx="1831500" cy="465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Properties (ARCHAIS)</a:t>
            </a:r>
          </a:p>
        </p:txBody>
      </p:sp>
      <p:sp>
        <p:nvSpPr>
          <p:cNvPr id="277" name="Shape 277"/>
          <p:cNvSpPr/>
          <p:nvPr/>
        </p:nvSpPr>
        <p:spPr>
          <a:xfrm>
            <a:off x="1814475" y="5009300"/>
            <a:ext cx="5526000" cy="465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Deployment Pipeline</a:t>
            </a:r>
          </a:p>
        </p:txBody>
      </p:sp>
      <p:sp>
        <p:nvSpPr>
          <p:cNvPr id="278" name="Shape 278"/>
          <p:cNvSpPr/>
          <p:nvPr/>
        </p:nvSpPr>
        <p:spPr>
          <a:xfrm>
            <a:off x="311775" y="5788100"/>
            <a:ext cx="7989300" cy="465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AWS</a:t>
            </a:r>
          </a:p>
        </p:txBody>
      </p:sp>
      <p:sp>
        <p:nvSpPr>
          <p:cNvPr id="279" name="Shape 279"/>
          <p:cNvSpPr/>
          <p:nvPr/>
        </p:nvSpPr>
        <p:spPr>
          <a:xfrm>
            <a:off x="7340550" y="1025225"/>
            <a:ext cx="552600" cy="4762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EC2</a:t>
            </a:r>
          </a:p>
        </p:txBody>
      </p:sp>
      <p:sp>
        <p:nvSpPr>
          <p:cNvPr id="280" name="Shape 280"/>
          <p:cNvSpPr/>
          <p:nvPr/>
        </p:nvSpPr>
        <p:spPr>
          <a:xfrm>
            <a:off x="7952875" y="1025225"/>
            <a:ext cx="348300" cy="4762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S3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00" y="5009287"/>
            <a:ext cx="930000" cy="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3806162" y="2594388"/>
            <a:ext cx="1000500" cy="909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Micro Service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(Zuul)</a:t>
            </a: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2012 - Zuul Created 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652400"/>
            <a:ext cx="76235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pic>
        <p:nvPicPr>
          <p:cNvPr descr="Zuul_500.pn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775" y="1417953"/>
            <a:ext cx="4606279" cy="44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Zuul in a Nutshell</a:t>
            </a: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875" y="1301725"/>
            <a:ext cx="6183676" cy="48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Request Lifecycle of a Request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25" y="1273300"/>
            <a:ext cx="6514375" cy="488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Filter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22750" y="1479175"/>
            <a:ext cx="75162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class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B00060"/>
                </a:solidFill>
                <a:highlight>
                  <a:srgbClr val="FFFFFF"/>
                </a:highlight>
              </a:rPr>
              <a:t>DeviceDelayFilter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extends</a:t>
            </a:r>
            <a:r>
              <a:rPr lang="en" sz="1200">
                <a:highlight>
                  <a:srgbClr val="FFFFFF"/>
                </a:highlight>
              </a:rPr>
              <a:t> ZuulFilter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{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303090"/>
                </a:solidFill>
                <a:highlight>
                  <a:srgbClr val="FFFFFF"/>
                </a:highlight>
              </a:rPr>
              <a:t>def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static</a:t>
            </a:r>
            <a:r>
              <a:rPr lang="en" sz="1200">
                <a:highlight>
                  <a:srgbClr val="FFFFFF"/>
                </a:highlight>
              </a:rPr>
              <a:t> Random rand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new</a:t>
            </a:r>
            <a:r>
              <a:rPr lang="en" sz="1200">
                <a:highlight>
                  <a:srgbClr val="FFFFFF"/>
                </a:highlight>
              </a:rPr>
              <a:t> Random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()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</a:t>
            </a:r>
            <a:r>
              <a:rPr b="1" lang="en" sz="1200">
                <a:solidFill>
                  <a:srgbClr val="505050"/>
                </a:solidFill>
                <a:highlight>
                  <a:srgbClr val="FFFFFF"/>
                </a:highlight>
              </a:rPr>
              <a:t>@Override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</a:t>
            </a:r>
            <a:r>
              <a:rPr b="1" lang="en" sz="1200">
                <a:highlight>
                  <a:srgbClr val="FFFFFF"/>
                </a:highlight>
              </a:rPr>
              <a:t>String </a:t>
            </a:r>
            <a:r>
              <a:rPr b="1" lang="en" sz="1200">
                <a:solidFill>
                  <a:srgbClr val="0060B0"/>
                </a:solidFill>
                <a:highlight>
                  <a:srgbClr val="FFFFFF"/>
                </a:highlight>
              </a:rPr>
              <a:t>filterType</a:t>
            </a:r>
            <a:r>
              <a:rPr b="1" lang="en" sz="1200">
                <a:solidFill>
                  <a:srgbClr val="303030"/>
                </a:solidFill>
                <a:highlight>
                  <a:srgbClr val="FFFFFF"/>
                </a:highlight>
              </a:rPr>
              <a:t>()</a:t>
            </a:r>
            <a:r>
              <a:rPr b="1" lang="en" sz="1200"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{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return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lang="en" sz="1200">
                <a:highlight>
                  <a:srgbClr val="FFF0F0"/>
                </a:highlight>
              </a:rPr>
              <a:t>'pre'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}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505050"/>
                </a:solidFill>
                <a:highlight>
                  <a:srgbClr val="FFFFFF"/>
                </a:highlight>
              </a:rPr>
              <a:t>@Override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303090"/>
                </a:solidFill>
                <a:highlight>
                  <a:srgbClr val="FFFFFF"/>
                </a:highlight>
              </a:rPr>
              <a:t>int</a:t>
            </a:r>
            <a:r>
              <a:rPr b="1"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60B0"/>
                </a:solidFill>
                <a:highlight>
                  <a:srgbClr val="FFFFFF"/>
                </a:highlight>
              </a:rPr>
              <a:t>filterOrder</a:t>
            </a:r>
            <a:r>
              <a:rPr b="1" lang="en" sz="1200">
                <a:solidFill>
                  <a:srgbClr val="303030"/>
                </a:solidFill>
                <a:highlight>
                  <a:srgbClr val="FFFFFF"/>
                </a:highlight>
              </a:rPr>
              <a:t>()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{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return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00D0"/>
                </a:solidFill>
                <a:highlight>
                  <a:srgbClr val="FFFFFF"/>
                </a:highlight>
              </a:rPr>
              <a:t>5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}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505050"/>
                </a:solidFill>
                <a:highlight>
                  <a:srgbClr val="FFFFFF"/>
                </a:highlight>
              </a:rPr>
              <a:t>@Override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303090"/>
                </a:solidFill>
                <a:highlight>
                  <a:srgbClr val="FFFFFF"/>
                </a:highlight>
              </a:rPr>
              <a:t>boolean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0060B0"/>
                </a:solidFill>
                <a:highlight>
                  <a:srgbClr val="FFFFFF"/>
                </a:highlight>
              </a:rPr>
              <a:t>shouldFilter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()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{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   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return</a:t>
            </a:r>
            <a:r>
              <a:rPr lang="en" sz="1200">
                <a:highlight>
                  <a:srgbClr val="FFFFFF"/>
                </a:highlight>
              </a:rPr>
              <a:t>  RequestContext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.</a:t>
            </a:r>
            <a:r>
              <a:rPr lang="en" sz="1200">
                <a:solidFill>
                  <a:srgbClr val="0000C0"/>
                </a:solidFill>
                <a:highlight>
                  <a:srgbClr val="FFFFFF"/>
                </a:highlight>
              </a:rPr>
              <a:t>getRequest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().</a:t>
            </a:r>
            <a:r>
              <a:rPr lang="en" sz="1200">
                <a:highlight>
                  <a:srgbClr val="FFFFFF"/>
                </a:highlight>
              </a:rPr>
              <a:t>getParameter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</a:t>
            </a:r>
            <a:r>
              <a:rPr lang="en" sz="1200">
                <a:highlight>
                  <a:srgbClr val="FFF0F0"/>
                </a:highlight>
              </a:rPr>
              <a:t>"deviceType"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)?</a:t>
            </a:r>
            <a:r>
              <a:rPr lang="en" sz="1200">
                <a:highlight>
                  <a:srgbClr val="FFFFFF"/>
                </a:highlight>
              </a:rPr>
              <a:t>equals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</a:t>
            </a:r>
            <a:r>
              <a:rPr lang="en" sz="1200">
                <a:highlight>
                  <a:srgbClr val="FFF0F0"/>
                </a:highlight>
              </a:rPr>
              <a:t>"BrokenDevice"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):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false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}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solidFill>
                  <a:srgbClr val="505050"/>
                </a:solidFill>
                <a:highlight>
                  <a:srgbClr val="FFFFFF"/>
                </a:highlight>
              </a:rPr>
              <a:t>@Override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b="1" lang="en" sz="1200">
                <a:highlight>
                  <a:srgbClr val="FFFFFF"/>
                </a:highlight>
              </a:rPr>
              <a:t>Object </a:t>
            </a:r>
            <a:r>
              <a:rPr b="1" lang="en" sz="1200">
                <a:solidFill>
                  <a:srgbClr val="0060B0"/>
                </a:solidFill>
                <a:highlight>
                  <a:srgbClr val="FFFFFF"/>
                </a:highlight>
              </a:rPr>
              <a:t>run</a:t>
            </a:r>
            <a:r>
              <a:rPr b="1" lang="en" sz="1200">
                <a:solidFill>
                  <a:srgbClr val="303030"/>
                </a:solidFill>
                <a:highlight>
                  <a:srgbClr val="FFFFFF"/>
                </a:highlight>
              </a:rPr>
              <a:t>()</a:t>
            </a:r>
            <a:r>
              <a:rPr b="1" lang="en" sz="1200"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303030"/>
                </a:solidFill>
                <a:highlight>
                  <a:srgbClr val="FFFFFF"/>
                </a:highlight>
              </a:rPr>
              <a:t>{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        sleep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</a:t>
            </a:r>
            <a:r>
              <a:rPr lang="en" sz="1200">
                <a:highlight>
                  <a:srgbClr val="FFFFFF"/>
                </a:highlight>
              </a:rPr>
              <a:t>rand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.</a:t>
            </a:r>
            <a:r>
              <a:rPr lang="en" sz="1200">
                <a:solidFill>
                  <a:srgbClr val="0000C0"/>
                </a:solidFill>
                <a:highlight>
                  <a:srgbClr val="FFFFFF"/>
                </a:highlight>
              </a:rPr>
              <a:t>nextInt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000D0"/>
                </a:solidFill>
                <a:highlight>
                  <a:srgbClr val="FFFFFF"/>
                </a:highlight>
              </a:rPr>
              <a:t>20000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))</a:t>
            </a:r>
            <a:r>
              <a:rPr lang="en" sz="1200"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//Sleep for a random number of seconds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</a:rPr>
              <a:t>between [0-20]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   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}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Zuul Got Us: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Handle Edge Cases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React quickly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Service Resiliency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Move fast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2400">
                <a:solidFill>
                  <a:srgbClr val="000000"/>
                </a:solidFill>
              </a:rPr>
              <a:t>Microservice Insights</a:t>
            </a: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Engineers Saw: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666666"/>
                </a:solidFill>
              </a:rPr>
              <a:t>Handle Edge Cases</a:t>
            </a:r>
          </a:p>
          <a:p>
            <a:pPr indent="-4572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3600">
                <a:solidFill>
                  <a:srgbClr val="000000"/>
                </a:solidFill>
              </a:rPr>
              <a:t>React quickly!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666666"/>
                </a:solidFill>
              </a:rPr>
              <a:t>Service Resiliency</a:t>
            </a:r>
          </a:p>
          <a:p>
            <a:pPr indent="-4572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3600">
                <a:solidFill>
                  <a:srgbClr val="000000"/>
                </a:solidFill>
              </a:rPr>
              <a:t>Move fast!</a:t>
            </a:r>
            <a:r>
              <a:rPr b="1" lang="en" sz="3600">
                <a:solidFill>
                  <a:srgbClr val="FFFFFF"/>
                </a:solidFill>
              </a:rPr>
              <a:t> ←	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666666"/>
                </a:solidFill>
              </a:rPr>
              <a:t>Microservice Insights</a:t>
            </a: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Global Streaming of TV Shows and Movies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12" y="1384341"/>
            <a:ext cx="8639574" cy="485975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Zuul : Early Successes!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Easy and convenient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Instant results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High adoption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Happy customers</a:t>
            </a:r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124" y="2132999"/>
            <a:ext cx="4684599" cy="33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Zuul - A Victim of Success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156350" y="1600200"/>
            <a:ext cx="3987600" cy="332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Business logic in Zuul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Affects system resiliency 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Gateway team in critical path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000" y="1600201"/>
            <a:ext cx="4836625" cy="25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7762" y="181675"/>
            <a:ext cx="8868476" cy="597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type="title"/>
          </p:nvPr>
        </p:nvSpPr>
        <p:spPr>
          <a:xfrm>
            <a:off x="796100" y="2641650"/>
            <a:ext cx="7421700" cy="157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/>
              <a:t>Creating a Gateway Strategy</a:t>
            </a: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300"/>
              <a:t>Principles of Netflix’s Gateway Strategy</a:t>
            </a:r>
            <a:r>
              <a:rPr lang="en" sz="3000"/>
              <a:t> 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24468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Creative Routing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Dynamic Routing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Delivery Focused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Traffic Shaping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React Fast </a:t>
            </a:r>
          </a:p>
          <a:p>
            <a:pPr indent="-533400" lvl="0" marL="457200" rtl="0">
              <a:spcBef>
                <a:spcPts val="0"/>
              </a:spcBef>
              <a:buSzPct val="100000"/>
            </a:pPr>
            <a:r>
              <a:rPr lang="en" sz="4800"/>
              <a:t>Insights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Creative Routing - Subclusters with Purpose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5" name="Shape 365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366" name="Shape 366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369" name="Shape 369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371" name="Shape 371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372" name="Shape 372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373" name="Shape 373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374" name="Shape 374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375" name="Shape 375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376" name="Shape 376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377" name="Shape 377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378" name="Shape 378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379" name="Shape 379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381" name="Shape 381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382" name="Shape 382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383" name="Shape 383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384" name="Shape 384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385" name="Shape 385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386" name="Shape 386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387" name="Shape 387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388" name="Shape 388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Shape 393"/>
          <p:cNvCxnSpPr>
            <a:stCxn id="390" idx="3"/>
            <a:endCxn id="389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4" name="Shape 394"/>
          <p:cNvCxnSpPr>
            <a:stCxn id="392" idx="3"/>
            <a:endCxn id="389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>
            <a:endCxn id="389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6" name="Shape 396"/>
          <p:cNvCxnSpPr>
            <a:stCxn id="389" idx="3"/>
            <a:endCxn id="366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7" name="Shape 397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399" name="Shape 399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00" name="Shape 400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 / Green Deployments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8" name="Shape 408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409" name="Shape 409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410" name="Shape 410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411" name="Shape 411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412" name="Shape 412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414" name="Shape 414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415" name="Shape 415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416" name="Shape 416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417" name="Shape 417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418" name="Shape 418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419" name="Shape 419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20" name="Shape 420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21" name="Shape 421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422" name="Shape 422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423" name="Shape 423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424" name="Shape 424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v1</a:t>
            </a:r>
          </a:p>
        </p:txBody>
      </p:sp>
      <p:sp>
        <p:nvSpPr>
          <p:cNvPr id="425" name="Shape 425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v2</a:t>
            </a:r>
          </a:p>
        </p:txBody>
      </p:sp>
      <p:sp>
        <p:nvSpPr>
          <p:cNvPr id="426" name="Shape 426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427" name="Shape 427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428" name="Shape 428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429" name="Shape 429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430" name="Shape 430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431" name="Shape 431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Shape 436"/>
          <p:cNvCxnSpPr>
            <a:stCxn id="433" idx="3"/>
            <a:endCxn id="432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7" name="Shape 437"/>
          <p:cNvCxnSpPr>
            <a:stCxn id="435" idx="3"/>
            <a:endCxn id="432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8" name="Shape 438"/>
          <p:cNvCxnSpPr>
            <a:endCxn id="432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9" name="Shape 439"/>
          <p:cNvCxnSpPr>
            <a:stCxn id="432" idx="3"/>
            <a:endCxn id="409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0" name="Shape 440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442" name="Shape 442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43" name="Shape 443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44" name="Shape 444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45" name="Shape 445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Developer Test Branches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53" name="Shape 453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454" name="Shape 454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457" name="Shape 457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459" name="Shape 459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460" name="Shape 460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461" name="Shape 461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462" name="Shape 462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463" name="Shape 463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464" name="Shape 464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65" name="Shape 465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66" name="Shape 466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467" name="Shape 467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468" name="Shape 468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469" name="Shape 469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470" name="Shape 470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471" name="Shape 471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/>
              <a:t>test</a:t>
            </a:r>
          </a:p>
        </p:txBody>
      </p:sp>
      <p:sp>
        <p:nvSpPr>
          <p:cNvPr id="472" name="Shape 472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473" name="Shape 473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474" name="Shape 474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475" name="Shape 475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476" name="Shape 476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Shape 481"/>
          <p:cNvCxnSpPr>
            <a:stCxn id="478" idx="3"/>
            <a:endCxn id="477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2" name="Shape 482"/>
          <p:cNvCxnSpPr>
            <a:stCxn id="480" idx="3"/>
            <a:endCxn id="477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3" name="Shape 483"/>
          <p:cNvCxnSpPr>
            <a:endCxn id="477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4" name="Shape 484"/>
          <p:cNvCxnSpPr>
            <a:stCxn id="477" idx="3"/>
            <a:endCxn id="454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5" name="Shape 485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487" name="Shape 487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88" name="Shape 488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489" name="Shape 489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90" name="Shape 490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Instrumented Clusters (Trickling traffic)</a:t>
            </a:r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8" name="Shape 498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499" name="Shape 499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502" name="Shape 502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504" name="Shape 504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505" name="Shape 505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506" name="Shape 506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507" name="Shape 507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508" name="Shape 508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509" name="Shape 509"/>
          <p:cNvSpPr/>
          <p:nvPr/>
        </p:nvSpPr>
        <p:spPr>
          <a:xfrm>
            <a:off x="6918675" y="2312566"/>
            <a:ext cx="11100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Instrumented</a:t>
            </a:r>
          </a:p>
        </p:txBody>
      </p:sp>
      <p:sp>
        <p:nvSpPr>
          <p:cNvPr id="510" name="Shape 510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511" name="Shape 511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512" name="Shape 512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513" name="Shape 513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514" name="Shape 514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515" name="Shape 515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516" name="Shape 516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517" name="Shape 517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518" name="Shape 518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519" name="Shape 519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520" name="Shape 520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521" name="Shape 521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Shape 526"/>
          <p:cNvCxnSpPr>
            <a:stCxn id="523" idx="3"/>
            <a:endCxn id="522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7" name="Shape 527"/>
          <p:cNvCxnSpPr>
            <a:stCxn id="525" idx="3"/>
            <a:endCxn id="522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8" name="Shape 528"/>
          <p:cNvCxnSpPr>
            <a:endCxn id="522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9" name="Shape 529"/>
          <p:cNvCxnSpPr>
            <a:stCxn id="522" idx="3"/>
            <a:endCxn id="499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0" name="Shape 530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532" name="Shape 532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533" name="Shape 533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534" name="Shape 534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Squeeze Testing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42" name="Shape 542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543" name="Shape 543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45" name="Shape 545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546" name="Shape 546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548" name="Shape 548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549" name="Shape 549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550" name="Shape 550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551" name="Shape 551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552" name="Shape 552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553" name="Shape 553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554" name="Shape 554"/>
          <p:cNvSpPr/>
          <p:nvPr/>
        </p:nvSpPr>
        <p:spPr>
          <a:xfrm>
            <a:off x="6918675" y="3391966"/>
            <a:ext cx="783600" cy="5906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squeeze</a:t>
            </a:r>
          </a:p>
        </p:txBody>
      </p:sp>
      <p:sp>
        <p:nvSpPr>
          <p:cNvPr id="555" name="Shape 555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556" name="Shape 556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557" name="Shape 557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558" name="Shape 558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559" name="Shape 559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560" name="Shape 560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561" name="Shape 561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562" name="Shape 562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563" name="Shape 563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564" name="Shape 564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565" name="Shape 565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Shape 570"/>
          <p:cNvCxnSpPr>
            <a:stCxn id="567" idx="3"/>
            <a:endCxn id="566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>
            <a:stCxn id="569" idx="3"/>
            <a:endCxn id="566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2" name="Shape 572"/>
          <p:cNvCxnSpPr>
            <a:endCxn id="566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3" name="Shape 573"/>
          <p:cNvCxnSpPr>
            <a:stCxn id="566" idx="3"/>
            <a:endCxn id="543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4" name="Shape 574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576" name="Shape 576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577" name="Shape 577"/>
          <p:cNvSpPr/>
          <p:nvPr/>
        </p:nvSpPr>
        <p:spPr>
          <a:xfrm>
            <a:off x="7071075" y="3544366"/>
            <a:ext cx="783600" cy="5906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squeeze</a:t>
            </a: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Targeted Routing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85" name="Shape 585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586" name="Shape 586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589" name="Shape 589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590" name="Shape 590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591" name="Shape 591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592" name="Shape 592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593" name="Shape 593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594" name="Shape 594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595" name="Shape 595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596" name="Shape 596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597" name="Shape 597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598" name="Shape 598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599" name="Shape 599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600" name="Shape 600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601" name="Shape 601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602" name="Shape 602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603" name="Shape 603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debug</a:t>
            </a:r>
          </a:p>
        </p:txBody>
      </p:sp>
      <p:sp>
        <p:nvSpPr>
          <p:cNvPr id="604" name="Shape 604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605" name="Shape 605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606" name="Shape 606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607" name="Shape 607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Shape 612"/>
          <p:cNvCxnSpPr>
            <a:stCxn id="609" idx="3"/>
            <a:endCxn id="608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3" name="Shape 613"/>
          <p:cNvCxnSpPr>
            <a:stCxn id="611" idx="3"/>
            <a:endCxn id="608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4" name="Shape 614"/>
          <p:cNvCxnSpPr>
            <a:endCxn id="608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5" name="Shape 615"/>
          <p:cNvCxnSpPr>
            <a:stCxn id="608" idx="3"/>
            <a:endCxn id="586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6" name="Shape 616"/>
          <p:cNvSpPr/>
          <p:nvPr/>
        </p:nvSpPr>
        <p:spPr>
          <a:xfrm>
            <a:off x="3881200" y="3605133"/>
            <a:ext cx="20640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619" name="Shape 619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620" name="Shape 620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00" y="2165475"/>
            <a:ext cx="8591175" cy="34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57200" y="274655"/>
            <a:ext cx="8229600" cy="162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Over 42 Billion Hours of Streaming in 2015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6221175"/>
            <a:ext cx="8229600" cy="56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3246000" y="2520500"/>
            <a:ext cx="2788800" cy="24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6074325" y="2520500"/>
            <a:ext cx="2788800" cy="24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7200" y="2973075"/>
            <a:ext cx="2788800" cy="24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Service “Canarying”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28" name="Shape 628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629" name="Shape 629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632" name="Shape 632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634" name="Shape 634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635" name="Shape 635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636" name="Shape 636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637" name="Shape 637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638" name="Shape 638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639" name="Shape 639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640" name="Shape 640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641" name="Shape 641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642" name="Shape 642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643" name="Shape 643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644" name="Shape 644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645" name="Shape 645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646" name="Shape 646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647" name="Shape 647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648" name="Shape 648"/>
          <p:cNvSpPr/>
          <p:nvPr/>
        </p:nvSpPr>
        <p:spPr>
          <a:xfrm>
            <a:off x="5093075" y="4545033"/>
            <a:ext cx="7971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baseline</a:t>
            </a:r>
          </a:p>
        </p:txBody>
      </p:sp>
      <p:sp>
        <p:nvSpPr>
          <p:cNvPr id="649" name="Shape 649"/>
          <p:cNvSpPr/>
          <p:nvPr/>
        </p:nvSpPr>
        <p:spPr>
          <a:xfrm>
            <a:off x="6017125" y="4545033"/>
            <a:ext cx="688499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canary</a:t>
            </a:r>
          </a:p>
        </p:txBody>
      </p:sp>
      <p:sp>
        <p:nvSpPr>
          <p:cNvPr id="650" name="Shape 650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651" name="Shape 651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Shape 656"/>
          <p:cNvCxnSpPr>
            <a:stCxn id="653" idx="3"/>
            <a:endCxn id="652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7" name="Shape 657"/>
          <p:cNvCxnSpPr>
            <a:stCxn id="655" idx="3"/>
            <a:endCxn id="652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8" name="Shape 658"/>
          <p:cNvCxnSpPr>
            <a:endCxn id="652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9" name="Shape 659"/>
          <p:cNvCxnSpPr>
            <a:stCxn id="652" idx="3"/>
            <a:endCxn id="629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0" name="Shape 660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662" name="Shape 662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663" name="Shape 663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664" name="Shape 664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665" name="Shape 66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“Sticky” Canary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2" name="Shape 672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673" name="Shape 673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676" name="Shape 676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678" name="Shape 678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679" name="Shape 679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680" name="Shape 680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681" name="Shape 681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682" name="Shape 682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683" name="Shape 683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684" name="Shape 684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685" name="Shape 685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686" name="Shape 686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687" name="Shape 687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688" name="Shape 688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689" name="Shape 689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690" name="Shape 690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691" name="Shape 691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692" name="Shape 692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693" name="Shape 693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694" name="Shape 694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695" name="Shape 695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Shape 700"/>
          <p:cNvCxnSpPr>
            <a:stCxn id="697" idx="3"/>
            <a:endCxn id="696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1" name="Shape 701"/>
          <p:cNvCxnSpPr>
            <a:stCxn id="699" idx="3"/>
            <a:endCxn id="696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2" name="Shape 702"/>
          <p:cNvCxnSpPr>
            <a:endCxn id="696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3" name="Shape 703"/>
          <p:cNvCxnSpPr>
            <a:stCxn id="696" idx="3"/>
            <a:endCxn id="673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4" name="Shape 704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706" name="Shape 706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707" name="Shape 707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08" name="Shape 708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09" name="Shape 70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Failure Injection Testing</a:t>
            </a:r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6" name="Shape 716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717" name="Shape 717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720" name="Shape 720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722" name="Shape 722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723" name="Shape 723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724" name="Shape 724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725" name="Shape 725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726" name="Shape 726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727" name="Shape 727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728" name="Shape 728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29" name="Shape 729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730" name="Shape 730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731" name="Shape 731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732" name="Shape 732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733" name="Shape 733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734" name="Shape 734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735" name="Shape 735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736" name="Shape 736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737" name="Shape 737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738" name="Shape 738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739" name="Shape 739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>
            <a:stCxn id="741" idx="3"/>
            <a:endCxn id="740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5" name="Shape 745"/>
          <p:cNvCxnSpPr>
            <a:stCxn id="743" idx="3"/>
            <a:endCxn id="740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6" name="Shape 746"/>
          <p:cNvCxnSpPr>
            <a:endCxn id="740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7" name="Shape 747"/>
          <p:cNvCxnSpPr>
            <a:stCxn id="740" idx="3"/>
            <a:endCxn id="717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8" name="Shape 748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FIT</a:t>
            </a:r>
          </a:p>
        </p:txBody>
      </p:sp>
      <p:sp>
        <p:nvSpPr>
          <p:cNvPr id="750" name="Shape 750"/>
          <p:cNvSpPr/>
          <p:nvPr/>
        </p:nvSpPr>
        <p:spPr>
          <a:xfrm>
            <a:off x="3748925" y="3106475"/>
            <a:ext cx="1496699" cy="498299"/>
          </a:xfrm>
          <a:prstGeom prst="bentUpArrow">
            <a:avLst>
              <a:gd fmla="val 12667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752" name="Shape 752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53" name="Shape 753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54" name="Shape 75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Degraded Experience Testing</a:t>
            </a:r>
          </a:p>
        </p:txBody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61" name="Shape 761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762" name="Shape 762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765" name="Shape 765"/>
          <p:cNvSpPr/>
          <p:nvPr/>
        </p:nvSpPr>
        <p:spPr>
          <a:xfrm>
            <a:off x="4068250" y="3432325"/>
            <a:ext cx="7239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767" name="Shape 767"/>
          <p:cNvSpPr/>
          <p:nvPr/>
        </p:nvSpPr>
        <p:spPr>
          <a:xfrm>
            <a:off x="5093075" y="23812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768" name="Shape 768"/>
          <p:cNvSpPr/>
          <p:nvPr/>
        </p:nvSpPr>
        <p:spPr>
          <a:xfrm>
            <a:off x="5093075" y="33042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769" name="Shape 769"/>
          <p:cNvSpPr/>
          <p:nvPr/>
        </p:nvSpPr>
        <p:spPr>
          <a:xfrm>
            <a:off x="5970712" y="23125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770" name="Shape 770"/>
          <p:cNvSpPr/>
          <p:nvPr/>
        </p:nvSpPr>
        <p:spPr>
          <a:xfrm>
            <a:off x="5950825" y="33919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771" name="Shape 771"/>
          <p:cNvSpPr/>
          <p:nvPr/>
        </p:nvSpPr>
        <p:spPr>
          <a:xfrm>
            <a:off x="5950812" y="43418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772" name="Shape 772"/>
          <p:cNvSpPr/>
          <p:nvPr/>
        </p:nvSpPr>
        <p:spPr>
          <a:xfrm>
            <a:off x="6918675" y="23125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773" name="Shape 773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74" name="Shape 774"/>
          <p:cNvSpPr/>
          <p:nvPr/>
        </p:nvSpPr>
        <p:spPr>
          <a:xfrm>
            <a:off x="6918676" y="41897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775" name="Shape 775"/>
          <p:cNvSpPr/>
          <p:nvPr/>
        </p:nvSpPr>
        <p:spPr>
          <a:xfrm>
            <a:off x="5013877" y="43418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776" name="Shape 776"/>
          <p:cNvSpPr/>
          <p:nvPr/>
        </p:nvSpPr>
        <p:spPr>
          <a:xfrm>
            <a:off x="6918676" y="50753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sp>
        <p:nvSpPr>
          <p:cNvPr id="777" name="Shape 777"/>
          <p:cNvSpPr/>
          <p:nvPr/>
        </p:nvSpPr>
        <p:spPr>
          <a:xfrm>
            <a:off x="5245475" y="2584433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v1</a:t>
            </a:r>
          </a:p>
        </p:txBody>
      </p:sp>
      <p:sp>
        <p:nvSpPr>
          <p:cNvPr id="778" name="Shape 778"/>
          <p:cNvSpPr/>
          <p:nvPr/>
        </p:nvSpPr>
        <p:spPr>
          <a:xfrm>
            <a:off x="5245475" y="3507400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v2</a:t>
            </a:r>
          </a:p>
        </p:txBody>
      </p:sp>
      <p:sp>
        <p:nvSpPr>
          <p:cNvPr id="779" name="Shape 779"/>
          <p:cNvSpPr/>
          <p:nvPr/>
        </p:nvSpPr>
        <p:spPr>
          <a:xfrm>
            <a:off x="6123112" y="2515766"/>
            <a:ext cx="4923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780" name="Shape 780"/>
          <p:cNvSpPr/>
          <p:nvPr/>
        </p:nvSpPr>
        <p:spPr>
          <a:xfrm>
            <a:off x="6103225" y="3595166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debug</a:t>
            </a:r>
          </a:p>
        </p:txBody>
      </p:sp>
      <p:sp>
        <p:nvSpPr>
          <p:cNvPr id="781" name="Shape 781"/>
          <p:cNvSpPr/>
          <p:nvPr/>
        </p:nvSpPr>
        <p:spPr>
          <a:xfrm>
            <a:off x="5166277" y="45450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baseline</a:t>
            </a:r>
          </a:p>
        </p:txBody>
      </p:sp>
      <p:sp>
        <p:nvSpPr>
          <p:cNvPr id="782" name="Shape 782"/>
          <p:cNvSpPr/>
          <p:nvPr/>
        </p:nvSpPr>
        <p:spPr>
          <a:xfrm>
            <a:off x="6103212" y="4545033"/>
            <a:ext cx="6024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canary</a:t>
            </a:r>
          </a:p>
        </p:txBody>
      </p:sp>
      <p:sp>
        <p:nvSpPr>
          <p:cNvPr id="783" name="Shape 783"/>
          <p:cNvSpPr/>
          <p:nvPr/>
        </p:nvSpPr>
        <p:spPr>
          <a:xfrm>
            <a:off x="7071076" y="4392950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canary</a:t>
            </a:r>
          </a:p>
        </p:txBody>
      </p:sp>
      <p:sp>
        <p:nvSpPr>
          <p:cNvPr id="784" name="Shape 784"/>
          <p:cNvSpPr/>
          <p:nvPr/>
        </p:nvSpPr>
        <p:spPr>
          <a:xfrm>
            <a:off x="7071076" y="5278533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“sticky” baseline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Shape 789"/>
          <p:cNvCxnSpPr>
            <a:stCxn id="786" idx="3"/>
            <a:endCxn id="785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0" name="Shape 790"/>
          <p:cNvCxnSpPr>
            <a:stCxn id="788" idx="3"/>
            <a:endCxn id="785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1" name="Shape 791"/>
          <p:cNvCxnSpPr>
            <a:endCxn id="785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2" name="Shape 792"/>
          <p:cNvCxnSpPr>
            <a:stCxn id="785" idx="3"/>
            <a:endCxn id="762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3" name="Shape 793"/>
          <p:cNvSpPr/>
          <p:nvPr/>
        </p:nvSpPr>
        <p:spPr>
          <a:xfrm>
            <a:off x="6082062" y="5176916"/>
            <a:ext cx="492300" cy="590699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6234462" y="5380116"/>
            <a:ext cx="492300" cy="590699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FIT</a:t>
            </a:r>
          </a:p>
        </p:txBody>
      </p:sp>
      <p:cxnSp>
        <p:nvCxnSpPr>
          <p:cNvPr id="795" name="Shape 795"/>
          <p:cNvCxnSpPr>
            <a:endCxn id="796" idx="1"/>
          </p:cNvCxnSpPr>
          <p:nvPr/>
        </p:nvCxnSpPr>
        <p:spPr>
          <a:xfrm>
            <a:off x="3938262" y="4451766"/>
            <a:ext cx="2296200" cy="1223700"/>
          </a:xfrm>
          <a:prstGeom prst="bentConnector3">
            <a:avLst>
              <a:gd fmla="val 27861" name="adj1"/>
            </a:avLst>
          </a:prstGeom>
          <a:noFill/>
          <a:ln cap="flat" cmpd="sng" w="38100">
            <a:solidFill>
              <a:srgbClr val="FF0000"/>
            </a:solidFill>
            <a:prstDash val="dashDot"/>
            <a:round/>
            <a:headEnd len="lg" w="lg" type="none"/>
            <a:tailEnd len="lg" w="lg" type="stealth"/>
          </a:ln>
        </p:spPr>
      </p:cxnSp>
      <p:sp>
        <p:nvSpPr>
          <p:cNvPr id="797" name="Shape 797"/>
          <p:cNvSpPr/>
          <p:nvPr/>
        </p:nvSpPr>
        <p:spPr>
          <a:xfrm>
            <a:off x="7071075" y="2464966"/>
            <a:ext cx="1031099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Instrumented</a:t>
            </a:r>
          </a:p>
        </p:txBody>
      </p:sp>
      <p:sp>
        <p:nvSpPr>
          <p:cNvPr id="798" name="Shape 798"/>
          <p:cNvSpPr/>
          <p:nvPr/>
        </p:nvSpPr>
        <p:spPr>
          <a:xfrm>
            <a:off x="6918677" y="33919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799" name="Shape 799"/>
          <p:cNvSpPr/>
          <p:nvPr/>
        </p:nvSpPr>
        <p:spPr>
          <a:xfrm>
            <a:off x="7071077" y="3544366"/>
            <a:ext cx="723900" cy="5906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squeeze</a:t>
            </a:r>
          </a:p>
        </p:txBody>
      </p:sp>
      <p:sp>
        <p:nvSpPr>
          <p:cNvPr id="800" name="Shape 80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570825" y="3976025"/>
            <a:ext cx="8115900" cy="168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Gateway Features of Deployment Pipeline</a:t>
            </a:r>
          </a:p>
        </p:txBody>
      </p:sp>
      <p:sp>
        <p:nvSpPr>
          <p:cNvPr id="806" name="Shape 806"/>
          <p:cNvSpPr/>
          <p:nvPr/>
        </p:nvSpPr>
        <p:spPr>
          <a:xfrm>
            <a:off x="704100" y="4261600"/>
            <a:ext cx="7971000" cy="1312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627900" y="2501700"/>
            <a:ext cx="7971000" cy="1312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 txBox="1"/>
          <p:nvPr>
            <p:ph type="title"/>
          </p:nvPr>
        </p:nvSpPr>
        <p:spPr>
          <a:xfrm>
            <a:off x="457200" y="664637"/>
            <a:ext cx="8229600" cy="114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Gateway Features Completing the Continuous Delivery Pipeline</a:t>
            </a:r>
          </a:p>
        </p:txBody>
      </p:sp>
      <p:sp>
        <p:nvSpPr>
          <p:cNvPr id="809" name="Shape 809"/>
          <p:cNvSpPr/>
          <p:nvPr/>
        </p:nvSpPr>
        <p:spPr>
          <a:xfrm>
            <a:off x="627900" y="2435125"/>
            <a:ext cx="970200" cy="5997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Version Control</a:t>
            </a:r>
          </a:p>
        </p:txBody>
      </p:sp>
      <p:sp>
        <p:nvSpPr>
          <p:cNvPr id="810" name="Shape 810"/>
          <p:cNvSpPr/>
          <p:nvPr/>
        </p:nvSpPr>
        <p:spPr>
          <a:xfrm>
            <a:off x="1598100" y="2435125"/>
            <a:ext cx="1245900" cy="5997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</a:t>
            </a:r>
          </a:p>
        </p:txBody>
      </p:sp>
      <p:sp>
        <p:nvSpPr>
          <p:cNvPr id="811" name="Shape 811"/>
          <p:cNvSpPr/>
          <p:nvPr/>
        </p:nvSpPr>
        <p:spPr>
          <a:xfrm>
            <a:off x="2844000" y="2435125"/>
            <a:ext cx="1245900" cy="599700"/>
          </a:xfrm>
          <a:prstGeom prst="chevron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Unit Tests</a:t>
            </a:r>
          </a:p>
        </p:txBody>
      </p:sp>
      <p:sp>
        <p:nvSpPr>
          <p:cNvPr id="812" name="Shape 812"/>
          <p:cNvSpPr/>
          <p:nvPr/>
        </p:nvSpPr>
        <p:spPr>
          <a:xfrm>
            <a:off x="5516400" y="2435125"/>
            <a:ext cx="1616700" cy="599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Functional  Testing</a:t>
            </a:r>
          </a:p>
        </p:txBody>
      </p:sp>
      <p:sp>
        <p:nvSpPr>
          <p:cNvPr id="813" name="Shape 813"/>
          <p:cNvSpPr/>
          <p:nvPr/>
        </p:nvSpPr>
        <p:spPr>
          <a:xfrm>
            <a:off x="4089900" y="2435125"/>
            <a:ext cx="1426500" cy="5997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Deploy</a:t>
            </a:r>
          </a:p>
        </p:txBody>
      </p:sp>
      <p:sp>
        <p:nvSpPr>
          <p:cNvPr id="814" name="Shape 814"/>
          <p:cNvSpPr/>
          <p:nvPr/>
        </p:nvSpPr>
        <p:spPr>
          <a:xfrm>
            <a:off x="7133100" y="2435125"/>
            <a:ext cx="1426500" cy="5997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Service Canary</a:t>
            </a:r>
          </a:p>
        </p:txBody>
      </p:sp>
      <p:sp>
        <p:nvSpPr>
          <p:cNvPr id="815" name="Shape 815"/>
          <p:cNvSpPr/>
          <p:nvPr/>
        </p:nvSpPr>
        <p:spPr>
          <a:xfrm>
            <a:off x="3024353" y="4195025"/>
            <a:ext cx="1700400" cy="5997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Sticky Canary</a:t>
            </a:r>
          </a:p>
        </p:txBody>
      </p:sp>
      <p:sp>
        <p:nvSpPr>
          <p:cNvPr id="816" name="Shape 816"/>
          <p:cNvSpPr/>
          <p:nvPr/>
        </p:nvSpPr>
        <p:spPr>
          <a:xfrm>
            <a:off x="4724752" y="4195025"/>
            <a:ext cx="1700400" cy="5997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Failure Injection Testing</a:t>
            </a:r>
          </a:p>
        </p:txBody>
      </p:sp>
      <p:sp>
        <p:nvSpPr>
          <p:cNvPr id="817" name="Shape 817"/>
          <p:cNvSpPr/>
          <p:nvPr/>
        </p:nvSpPr>
        <p:spPr>
          <a:xfrm>
            <a:off x="6409150" y="4195025"/>
            <a:ext cx="1700400" cy="5997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Squeeze Testing</a:t>
            </a:r>
          </a:p>
        </p:txBody>
      </p:sp>
      <p:sp>
        <p:nvSpPr>
          <p:cNvPr id="818" name="Shape 818"/>
          <p:cNvSpPr/>
          <p:nvPr/>
        </p:nvSpPr>
        <p:spPr>
          <a:xfrm>
            <a:off x="1034450" y="4195025"/>
            <a:ext cx="1989900" cy="599700"/>
          </a:xfrm>
          <a:prstGeom prst="chevron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Instrumented Servers</a:t>
            </a:r>
          </a:p>
        </p:txBody>
      </p:sp>
      <p:sp>
        <p:nvSpPr>
          <p:cNvPr id="819" name="Shape 819"/>
          <p:cNvSpPr/>
          <p:nvPr/>
        </p:nvSpPr>
        <p:spPr>
          <a:xfrm>
            <a:off x="3664875" y="5781625"/>
            <a:ext cx="1674900" cy="478500"/>
          </a:xfrm>
          <a:prstGeom prst="chevron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Production Push</a:t>
            </a:r>
          </a:p>
        </p:txBody>
      </p:sp>
      <p:sp>
        <p:nvSpPr>
          <p:cNvPr id="820" name="Shape 820"/>
          <p:cNvSpPr/>
          <p:nvPr/>
        </p:nvSpPr>
        <p:spPr>
          <a:xfrm flipH="1" rot="10800000">
            <a:off x="618300" y="5574100"/>
            <a:ext cx="3205500" cy="599700"/>
          </a:xfrm>
          <a:prstGeom prst="bentArrow">
            <a:avLst>
              <a:gd fmla="val 35705" name="adj1"/>
              <a:gd fmla="val 24294" name="adj2"/>
              <a:gd fmla="val 25000" name="adj3"/>
              <a:gd fmla="val 43750" name="adj4"/>
            </a:avLst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Traffic Shaping</a:t>
            </a:r>
          </a:p>
        </p:txBody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679" y="1157699"/>
            <a:ext cx="7148625" cy="50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type="title"/>
          </p:nvPr>
        </p:nvSpPr>
        <p:spPr>
          <a:xfrm>
            <a:off x="457200" y="274635"/>
            <a:ext cx="8229600" cy="68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Global Cloud Deployment</a:t>
            </a:r>
          </a:p>
        </p:txBody>
      </p:sp>
      <p:sp>
        <p:nvSpPr>
          <p:cNvPr id="835" name="Shape 835"/>
          <p:cNvSpPr/>
          <p:nvPr/>
        </p:nvSpPr>
        <p:spPr>
          <a:xfrm>
            <a:off x="6029091" y="2786985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836" name="Shape 836"/>
          <p:cNvSpPr/>
          <p:nvPr/>
        </p:nvSpPr>
        <p:spPr>
          <a:xfrm>
            <a:off x="6029091" y="217022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837" name="Shape 837"/>
          <p:cNvSpPr/>
          <p:nvPr/>
        </p:nvSpPr>
        <p:spPr>
          <a:xfrm>
            <a:off x="6029091" y="1553456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838" name="Shape 838"/>
          <p:cNvSpPr/>
          <p:nvPr/>
        </p:nvSpPr>
        <p:spPr>
          <a:xfrm>
            <a:off x="6029091" y="99935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839" name="Shape 839"/>
          <p:cNvSpPr/>
          <p:nvPr/>
        </p:nvSpPr>
        <p:spPr>
          <a:xfrm>
            <a:off x="6620675" y="1675200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840" name="Shape 840"/>
          <p:cNvSpPr/>
          <p:nvPr/>
        </p:nvSpPr>
        <p:spPr>
          <a:xfrm>
            <a:off x="7213345" y="1675191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841" name="Shape 841"/>
          <p:cNvSpPr/>
          <p:nvPr/>
        </p:nvSpPr>
        <p:spPr>
          <a:xfrm>
            <a:off x="6829051" y="1089773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842" name="Shape 842"/>
          <p:cNvSpPr/>
          <p:nvPr/>
        </p:nvSpPr>
        <p:spPr>
          <a:xfrm>
            <a:off x="674194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3" name="Shape 843"/>
          <p:cNvSpPr/>
          <p:nvPr/>
        </p:nvSpPr>
        <p:spPr>
          <a:xfrm>
            <a:off x="686957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4" name="Shape 844"/>
          <p:cNvSpPr/>
          <p:nvPr/>
        </p:nvSpPr>
        <p:spPr>
          <a:xfrm>
            <a:off x="6978810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5" name="Shape 845"/>
          <p:cNvSpPr/>
          <p:nvPr/>
        </p:nvSpPr>
        <p:spPr>
          <a:xfrm>
            <a:off x="674194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6" name="Shape 846"/>
          <p:cNvSpPr/>
          <p:nvPr/>
        </p:nvSpPr>
        <p:spPr>
          <a:xfrm>
            <a:off x="686957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7" name="Shape 847"/>
          <p:cNvSpPr/>
          <p:nvPr/>
        </p:nvSpPr>
        <p:spPr>
          <a:xfrm>
            <a:off x="6978810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8" name="Shape 848"/>
          <p:cNvSpPr/>
          <p:nvPr/>
        </p:nvSpPr>
        <p:spPr>
          <a:xfrm>
            <a:off x="708804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49" name="Shape 849"/>
          <p:cNvSpPr/>
          <p:nvPr/>
        </p:nvSpPr>
        <p:spPr>
          <a:xfrm>
            <a:off x="721567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0" name="Shape 850"/>
          <p:cNvSpPr/>
          <p:nvPr/>
        </p:nvSpPr>
        <p:spPr>
          <a:xfrm>
            <a:off x="732491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1" name="Shape 851"/>
          <p:cNvSpPr/>
          <p:nvPr/>
        </p:nvSpPr>
        <p:spPr>
          <a:xfrm>
            <a:off x="708804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2" name="Shape 852"/>
          <p:cNvSpPr/>
          <p:nvPr/>
        </p:nvSpPr>
        <p:spPr>
          <a:xfrm>
            <a:off x="721567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3" name="Shape 853"/>
          <p:cNvSpPr/>
          <p:nvPr/>
        </p:nvSpPr>
        <p:spPr>
          <a:xfrm>
            <a:off x="732491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4" name="Shape 854"/>
          <p:cNvSpPr/>
          <p:nvPr/>
        </p:nvSpPr>
        <p:spPr>
          <a:xfrm>
            <a:off x="743415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5" name="Shape 855"/>
          <p:cNvSpPr/>
          <p:nvPr/>
        </p:nvSpPr>
        <p:spPr>
          <a:xfrm>
            <a:off x="756178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6" name="Shape 856"/>
          <p:cNvSpPr/>
          <p:nvPr/>
        </p:nvSpPr>
        <p:spPr>
          <a:xfrm>
            <a:off x="7671026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7" name="Shape 857"/>
          <p:cNvSpPr/>
          <p:nvPr/>
        </p:nvSpPr>
        <p:spPr>
          <a:xfrm>
            <a:off x="743415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8" name="Shape 858"/>
          <p:cNvSpPr/>
          <p:nvPr/>
        </p:nvSpPr>
        <p:spPr>
          <a:xfrm>
            <a:off x="756178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59" name="Shape 859"/>
          <p:cNvSpPr/>
          <p:nvPr/>
        </p:nvSpPr>
        <p:spPr>
          <a:xfrm>
            <a:off x="7671026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60" name="Shape 860"/>
          <p:cNvSpPr/>
          <p:nvPr/>
        </p:nvSpPr>
        <p:spPr>
          <a:xfrm>
            <a:off x="6932112" y="2877354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861" name="Shape 861"/>
          <p:cNvSpPr/>
          <p:nvPr/>
        </p:nvSpPr>
        <p:spPr>
          <a:xfrm>
            <a:off x="545791" y="35249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862" name="Shape 862"/>
          <p:cNvSpPr/>
          <p:nvPr/>
        </p:nvSpPr>
        <p:spPr>
          <a:xfrm>
            <a:off x="545791" y="29081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863" name="Shape 863"/>
          <p:cNvSpPr/>
          <p:nvPr/>
        </p:nvSpPr>
        <p:spPr>
          <a:xfrm>
            <a:off x="545791" y="22914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864" name="Shape 864"/>
          <p:cNvSpPr/>
          <p:nvPr/>
        </p:nvSpPr>
        <p:spPr>
          <a:xfrm>
            <a:off x="545791" y="17373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865" name="Shape 865"/>
          <p:cNvSpPr/>
          <p:nvPr/>
        </p:nvSpPr>
        <p:spPr>
          <a:xfrm>
            <a:off x="1137376" y="24131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866" name="Shape 866"/>
          <p:cNvSpPr/>
          <p:nvPr/>
        </p:nvSpPr>
        <p:spPr>
          <a:xfrm>
            <a:off x="1730045" y="24131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867" name="Shape 867"/>
          <p:cNvSpPr/>
          <p:nvPr/>
        </p:nvSpPr>
        <p:spPr>
          <a:xfrm>
            <a:off x="1345751" y="18277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868" name="Shape 868"/>
          <p:cNvSpPr/>
          <p:nvPr/>
        </p:nvSpPr>
        <p:spPr>
          <a:xfrm>
            <a:off x="125864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69" name="Shape 869"/>
          <p:cNvSpPr/>
          <p:nvPr/>
        </p:nvSpPr>
        <p:spPr>
          <a:xfrm>
            <a:off x="138627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0" name="Shape 870"/>
          <p:cNvSpPr/>
          <p:nvPr/>
        </p:nvSpPr>
        <p:spPr>
          <a:xfrm>
            <a:off x="1495510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1" name="Shape 871"/>
          <p:cNvSpPr/>
          <p:nvPr/>
        </p:nvSpPr>
        <p:spPr>
          <a:xfrm>
            <a:off x="125864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2" name="Shape 872"/>
          <p:cNvSpPr/>
          <p:nvPr/>
        </p:nvSpPr>
        <p:spPr>
          <a:xfrm>
            <a:off x="138627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3" name="Shape 873"/>
          <p:cNvSpPr/>
          <p:nvPr/>
        </p:nvSpPr>
        <p:spPr>
          <a:xfrm>
            <a:off x="1495510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4" name="Shape 874"/>
          <p:cNvSpPr/>
          <p:nvPr/>
        </p:nvSpPr>
        <p:spPr>
          <a:xfrm>
            <a:off x="160474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5" name="Shape 875"/>
          <p:cNvSpPr/>
          <p:nvPr/>
        </p:nvSpPr>
        <p:spPr>
          <a:xfrm>
            <a:off x="173237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6" name="Shape 876"/>
          <p:cNvSpPr/>
          <p:nvPr/>
        </p:nvSpPr>
        <p:spPr>
          <a:xfrm>
            <a:off x="1841618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7" name="Shape 877"/>
          <p:cNvSpPr/>
          <p:nvPr/>
        </p:nvSpPr>
        <p:spPr>
          <a:xfrm>
            <a:off x="160474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8" name="Shape 878"/>
          <p:cNvSpPr/>
          <p:nvPr/>
        </p:nvSpPr>
        <p:spPr>
          <a:xfrm>
            <a:off x="173237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79" name="Shape 879"/>
          <p:cNvSpPr/>
          <p:nvPr/>
        </p:nvSpPr>
        <p:spPr>
          <a:xfrm>
            <a:off x="1841618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0" name="Shape 880"/>
          <p:cNvSpPr/>
          <p:nvPr/>
        </p:nvSpPr>
        <p:spPr>
          <a:xfrm>
            <a:off x="195085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1" name="Shape 881"/>
          <p:cNvSpPr/>
          <p:nvPr/>
        </p:nvSpPr>
        <p:spPr>
          <a:xfrm>
            <a:off x="207848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2" name="Shape 882"/>
          <p:cNvSpPr/>
          <p:nvPr/>
        </p:nvSpPr>
        <p:spPr>
          <a:xfrm>
            <a:off x="2187726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3" name="Shape 883"/>
          <p:cNvSpPr/>
          <p:nvPr/>
        </p:nvSpPr>
        <p:spPr>
          <a:xfrm>
            <a:off x="195085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4" name="Shape 884"/>
          <p:cNvSpPr/>
          <p:nvPr/>
        </p:nvSpPr>
        <p:spPr>
          <a:xfrm>
            <a:off x="207848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5" name="Shape 885"/>
          <p:cNvSpPr/>
          <p:nvPr/>
        </p:nvSpPr>
        <p:spPr>
          <a:xfrm>
            <a:off x="2187726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86" name="Shape 886"/>
          <p:cNvSpPr/>
          <p:nvPr/>
        </p:nvSpPr>
        <p:spPr>
          <a:xfrm>
            <a:off x="1448812" y="36153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887" name="Shape 887"/>
          <p:cNvSpPr/>
          <p:nvPr/>
        </p:nvSpPr>
        <p:spPr>
          <a:xfrm>
            <a:off x="3194428" y="56673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888" name="Shape 888"/>
          <p:cNvSpPr/>
          <p:nvPr/>
        </p:nvSpPr>
        <p:spPr>
          <a:xfrm>
            <a:off x="3194428" y="50505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889" name="Shape 889"/>
          <p:cNvSpPr/>
          <p:nvPr/>
        </p:nvSpPr>
        <p:spPr>
          <a:xfrm>
            <a:off x="3194428" y="44338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890" name="Shape 890"/>
          <p:cNvSpPr/>
          <p:nvPr/>
        </p:nvSpPr>
        <p:spPr>
          <a:xfrm>
            <a:off x="3194428" y="38797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891" name="Shape 891"/>
          <p:cNvSpPr/>
          <p:nvPr/>
        </p:nvSpPr>
        <p:spPr>
          <a:xfrm>
            <a:off x="3786000" y="45555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892" name="Shape 892"/>
          <p:cNvSpPr/>
          <p:nvPr/>
        </p:nvSpPr>
        <p:spPr>
          <a:xfrm>
            <a:off x="4378682" y="45555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893" name="Shape 893"/>
          <p:cNvSpPr/>
          <p:nvPr/>
        </p:nvSpPr>
        <p:spPr>
          <a:xfrm>
            <a:off x="3994388" y="39701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894" name="Shape 894"/>
          <p:cNvSpPr/>
          <p:nvPr/>
        </p:nvSpPr>
        <p:spPr>
          <a:xfrm>
            <a:off x="390727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95" name="Shape 895"/>
          <p:cNvSpPr/>
          <p:nvPr/>
        </p:nvSpPr>
        <p:spPr>
          <a:xfrm>
            <a:off x="4034909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96" name="Shape 896"/>
          <p:cNvSpPr/>
          <p:nvPr/>
        </p:nvSpPr>
        <p:spPr>
          <a:xfrm>
            <a:off x="414414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97" name="Shape 897"/>
          <p:cNvSpPr/>
          <p:nvPr/>
        </p:nvSpPr>
        <p:spPr>
          <a:xfrm>
            <a:off x="390727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98" name="Shape 898"/>
          <p:cNvSpPr/>
          <p:nvPr/>
        </p:nvSpPr>
        <p:spPr>
          <a:xfrm>
            <a:off x="4034909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899" name="Shape 899"/>
          <p:cNvSpPr/>
          <p:nvPr/>
        </p:nvSpPr>
        <p:spPr>
          <a:xfrm>
            <a:off x="414414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0" name="Shape 900"/>
          <p:cNvSpPr/>
          <p:nvPr/>
        </p:nvSpPr>
        <p:spPr>
          <a:xfrm>
            <a:off x="4253386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1" name="Shape 901"/>
          <p:cNvSpPr/>
          <p:nvPr/>
        </p:nvSpPr>
        <p:spPr>
          <a:xfrm>
            <a:off x="4381017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2" name="Shape 902"/>
          <p:cNvSpPr/>
          <p:nvPr/>
        </p:nvSpPr>
        <p:spPr>
          <a:xfrm>
            <a:off x="449025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3" name="Shape 903"/>
          <p:cNvSpPr/>
          <p:nvPr/>
        </p:nvSpPr>
        <p:spPr>
          <a:xfrm>
            <a:off x="4253386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4" name="Shape 904"/>
          <p:cNvSpPr/>
          <p:nvPr/>
        </p:nvSpPr>
        <p:spPr>
          <a:xfrm>
            <a:off x="4381017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5" name="Shape 905"/>
          <p:cNvSpPr/>
          <p:nvPr/>
        </p:nvSpPr>
        <p:spPr>
          <a:xfrm>
            <a:off x="449025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6" name="Shape 906"/>
          <p:cNvSpPr/>
          <p:nvPr/>
        </p:nvSpPr>
        <p:spPr>
          <a:xfrm>
            <a:off x="4599494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7" name="Shape 907"/>
          <p:cNvSpPr/>
          <p:nvPr/>
        </p:nvSpPr>
        <p:spPr>
          <a:xfrm>
            <a:off x="472712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8" name="Shape 908"/>
          <p:cNvSpPr/>
          <p:nvPr/>
        </p:nvSpPr>
        <p:spPr>
          <a:xfrm>
            <a:off x="4836363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09" name="Shape 909"/>
          <p:cNvSpPr/>
          <p:nvPr/>
        </p:nvSpPr>
        <p:spPr>
          <a:xfrm>
            <a:off x="4599494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10" name="Shape 910"/>
          <p:cNvSpPr/>
          <p:nvPr/>
        </p:nvSpPr>
        <p:spPr>
          <a:xfrm>
            <a:off x="472712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11" name="Shape 911"/>
          <p:cNvSpPr/>
          <p:nvPr/>
        </p:nvSpPr>
        <p:spPr>
          <a:xfrm>
            <a:off x="4836363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12" name="Shape 912"/>
          <p:cNvSpPr/>
          <p:nvPr/>
        </p:nvSpPr>
        <p:spPr>
          <a:xfrm>
            <a:off x="4097450" y="57577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22700" y="41417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US-West-2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3604375" y="33845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US-East-1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6521200" y="3403725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EU-West-1</a:t>
            </a:r>
          </a:p>
        </p:txBody>
      </p:sp>
      <p:sp>
        <p:nvSpPr>
          <p:cNvPr id="916" name="Shape 9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457200" y="274635"/>
            <a:ext cx="8229600" cy="68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Global Cloud Routing</a:t>
            </a:r>
          </a:p>
        </p:txBody>
      </p:sp>
      <p:sp>
        <p:nvSpPr>
          <p:cNvPr id="922" name="Shape 922"/>
          <p:cNvSpPr/>
          <p:nvPr/>
        </p:nvSpPr>
        <p:spPr>
          <a:xfrm>
            <a:off x="6029091" y="2786985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923" name="Shape 923"/>
          <p:cNvSpPr/>
          <p:nvPr/>
        </p:nvSpPr>
        <p:spPr>
          <a:xfrm>
            <a:off x="6029091" y="217022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924" name="Shape 924"/>
          <p:cNvSpPr/>
          <p:nvPr/>
        </p:nvSpPr>
        <p:spPr>
          <a:xfrm>
            <a:off x="6029091" y="1553456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925" name="Shape 925"/>
          <p:cNvSpPr/>
          <p:nvPr/>
        </p:nvSpPr>
        <p:spPr>
          <a:xfrm>
            <a:off x="6029091" y="99935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926" name="Shape 926"/>
          <p:cNvSpPr/>
          <p:nvPr/>
        </p:nvSpPr>
        <p:spPr>
          <a:xfrm>
            <a:off x="6620675" y="1675200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927" name="Shape 927"/>
          <p:cNvSpPr/>
          <p:nvPr/>
        </p:nvSpPr>
        <p:spPr>
          <a:xfrm>
            <a:off x="7213345" y="1675191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928" name="Shape 928"/>
          <p:cNvSpPr/>
          <p:nvPr/>
        </p:nvSpPr>
        <p:spPr>
          <a:xfrm>
            <a:off x="6829051" y="1089773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929" name="Shape 929"/>
          <p:cNvSpPr/>
          <p:nvPr/>
        </p:nvSpPr>
        <p:spPr>
          <a:xfrm>
            <a:off x="674194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0" name="Shape 930"/>
          <p:cNvSpPr/>
          <p:nvPr/>
        </p:nvSpPr>
        <p:spPr>
          <a:xfrm>
            <a:off x="686957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1" name="Shape 931"/>
          <p:cNvSpPr/>
          <p:nvPr/>
        </p:nvSpPr>
        <p:spPr>
          <a:xfrm>
            <a:off x="6978810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2" name="Shape 932"/>
          <p:cNvSpPr/>
          <p:nvPr/>
        </p:nvSpPr>
        <p:spPr>
          <a:xfrm>
            <a:off x="674194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3" name="Shape 933"/>
          <p:cNvSpPr/>
          <p:nvPr/>
        </p:nvSpPr>
        <p:spPr>
          <a:xfrm>
            <a:off x="686957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4" name="Shape 934"/>
          <p:cNvSpPr/>
          <p:nvPr/>
        </p:nvSpPr>
        <p:spPr>
          <a:xfrm>
            <a:off x="6978810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5" name="Shape 935"/>
          <p:cNvSpPr/>
          <p:nvPr/>
        </p:nvSpPr>
        <p:spPr>
          <a:xfrm>
            <a:off x="708804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6" name="Shape 936"/>
          <p:cNvSpPr/>
          <p:nvPr/>
        </p:nvSpPr>
        <p:spPr>
          <a:xfrm>
            <a:off x="721567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7" name="Shape 937"/>
          <p:cNvSpPr/>
          <p:nvPr/>
        </p:nvSpPr>
        <p:spPr>
          <a:xfrm>
            <a:off x="732491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8" name="Shape 938"/>
          <p:cNvSpPr/>
          <p:nvPr/>
        </p:nvSpPr>
        <p:spPr>
          <a:xfrm>
            <a:off x="708804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39" name="Shape 939"/>
          <p:cNvSpPr/>
          <p:nvPr/>
        </p:nvSpPr>
        <p:spPr>
          <a:xfrm>
            <a:off x="721567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0" name="Shape 940"/>
          <p:cNvSpPr/>
          <p:nvPr/>
        </p:nvSpPr>
        <p:spPr>
          <a:xfrm>
            <a:off x="732491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1" name="Shape 941"/>
          <p:cNvSpPr/>
          <p:nvPr/>
        </p:nvSpPr>
        <p:spPr>
          <a:xfrm>
            <a:off x="743415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2" name="Shape 942"/>
          <p:cNvSpPr/>
          <p:nvPr/>
        </p:nvSpPr>
        <p:spPr>
          <a:xfrm>
            <a:off x="756178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3" name="Shape 943"/>
          <p:cNvSpPr/>
          <p:nvPr/>
        </p:nvSpPr>
        <p:spPr>
          <a:xfrm>
            <a:off x="7671026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4" name="Shape 944"/>
          <p:cNvSpPr/>
          <p:nvPr/>
        </p:nvSpPr>
        <p:spPr>
          <a:xfrm>
            <a:off x="743415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5" name="Shape 945"/>
          <p:cNvSpPr/>
          <p:nvPr/>
        </p:nvSpPr>
        <p:spPr>
          <a:xfrm>
            <a:off x="756178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6" name="Shape 946"/>
          <p:cNvSpPr/>
          <p:nvPr/>
        </p:nvSpPr>
        <p:spPr>
          <a:xfrm>
            <a:off x="7671026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47" name="Shape 947"/>
          <p:cNvSpPr/>
          <p:nvPr/>
        </p:nvSpPr>
        <p:spPr>
          <a:xfrm>
            <a:off x="6932112" y="2877354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948" name="Shape 948"/>
          <p:cNvSpPr/>
          <p:nvPr/>
        </p:nvSpPr>
        <p:spPr>
          <a:xfrm>
            <a:off x="545791" y="35249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949" name="Shape 949"/>
          <p:cNvSpPr/>
          <p:nvPr/>
        </p:nvSpPr>
        <p:spPr>
          <a:xfrm>
            <a:off x="545791" y="29081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950" name="Shape 950"/>
          <p:cNvSpPr/>
          <p:nvPr/>
        </p:nvSpPr>
        <p:spPr>
          <a:xfrm>
            <a:off x="545791" y="22914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951" name="Shape 951"/>
          <p:cNvSpPr/>
          <p:nvPr/>
        </p:nvSpPr>
        <p:spPr>
          <a:xfrm>
            <a:off x="545791" y="17373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952" name="Shape 952"/>
          <p:cNvSpPr/>
          <p:nvPr/>
        </p:nvSpPr>
        <p:spPr>
          <a:xfrm>
            <a:off x="1137376" y="24131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953" name="Shape 953"/>
          <p:cNvSpPr/>
          <p:nvPr/>
        </p:nvSpPr>
        <p:spPr>
          <a:xfrm>
            <a:off x="1730045" y="24131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954" name="Shape 954"/>
          <p:cNvSpPr/>
          <p:nvPr/>
        </p:nvSpPr>
        <p:spPr>
          <a:xfrm>
            <a:off x="1345751" y="18277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955" name="Shape 955"/>
          <p:cNvSpPr/>
          <p:nvPr/>
        </p:nvSpPr>
        <p:spPr>
          <a:xfrm>
            <a:off x="125864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56" name="Shape 956"/>
          <p:cNvSpPr/>
          <p:nvPr/>
        </p:nvSpPr>
        <p:spPr>
          <a:xfrm>
            <a:off x="138627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57" name="Shape 957"/>
          <p:cNvSpPr/>
          <p:nvPr/>
        </p:nvSpPr>
        <p:spPr>
          <a:xfrm>
            <a:off x="1495510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58" name="Shape 958"/>
          <p:cNvSpPr/>
          <p:nvPr/>
        </p:nvSpPr>
        <p:spPr>
          <a:xfrm>
            <a:off x="125864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59" name="Shape 959"/>
          <p:cNvSpPr/>
          <p:nvPr/>
        </p:nvSpPr>
        <p:spPr>
          <a:xfrm>
            <a:off x="138627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0" name="Shape 960"/>
          <p:cNvSpPr/>
          <p:nvPr/>
        </p:nvSpPr>
        <p:spPr>
          <a:xfrm>
            <a:off x="1495510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1" name="Shape 961"/>
          <p:cNvSpPr/>
          <p:nvPr/>
        </p:nvSpPr>
        <p:spPr>
          <a:xfrm>
            <a:off x="160474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2" name="Shape 962"/>
          <p:cNvSpPr/>
          <p:nvPr/>
        </p:nvSpPr>
        <p:spPr>
          <a:xfrm>
            <a:off x="173237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3" name="Shape 963"/>
          <p:cNvSpPr/>
          <p:nvPr/>
        </p:nvSpPr>
        <p:spPr>
          <a:xfrm>
            <a:off x="1841618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4" name="Shape 964"/>
          <p:cNvSpPr/>
          <p:nvPr/>
        </p:nvSpPr>
        <p:spPr>
          <a:xfrm>
            <a:off x="160474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5" name="Shape 965"/>
          <p:cNvSpPr/>
          <p:nvPr/>
        </p:nvSpPr>
        <p:spPr>
          <a:xfrm>
            <a:off x="173237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6" name="Shape 966"/>
          <p:cNvSpPr/>
          <p:nvPr/>
        </p:nvSpPr>
        <p:spPr>
          <a:xfrm>
            <a:off x="1841618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7" name="Shape 967"/>
          <p:cNvSpPr/>
          <p:nvPr/>
        </p:nvSpPr>
        <p:spPr>
          <a:xfrm>
            <a:off x="195085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8" name="Shape 968"/>
          <p:cNvSpPr/>
          <p:nvPr/>
        </p:nvSpPr>
        <p:spPr>
          <a:xfrm>
            <a:off x="207848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69" name="Shape 969"/>
          <p:cNvSpPr/>
          <p:nvPr/>
        </p:nvSpPr>
        <p:spPr>
          <a:xfrm>
            <a:off x="2187726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70" name="Shape 970"/>
          <p:cNvSpPr/>
          <p:nvPr/>
        </p:nvSpPr>
        <p:spPr>
          <a:xfrm>
            <a:off x="195085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71" name="Shape 971"/>
          <p:cNvSpPr/>
          <p:nvPr/>
        </p:nvSpPr>
        <p:spPr>
          <a:xfrm>
            <a:off x="207848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72" name="Shape 972"/>
          <p:cNvSpPr/>
          <p:nvPr/>
        </p:nvSpPr>
        <p:spPr>
          <a:xfrm>
            <a:off x="2187726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73" name="Shape 973"/>
          <p:cNvSpPr/>
          <p:nvPr/>
        </p:nvSpPr>
        <p:spPr>
          <a:xfrm>
            <a:off x="1448812" y="36153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974" name="Shape 974"/>
          <p:cNvSpPr/>
          <p:nvPr/>
        </p:nvSpPr>
        <p:spPr>
          <a:xfrm>
            <a:off x="3194428" y="56673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975" name="Shape 975"/>
          <p:cNvSpPr/>
          <p:nvPr/>
        </p:nvSpPr>
        <p:spPr>
          <a:xfrm>
            <a:off x="3194428" y="50505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976" name="Shape 976"/>
          <p:cNvSpPr/>
          <p:nvPr/>
        </p:nvSpPr>
        <p:spPr>
          <a:xfrm>
            <a:off x="3194428" y="44338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977" name="Shape 977"/>
          <p:cNvSpPr/>
          <p:nvPr/>
        </p:nvSpPr>
        <p:spPr>
          <a:xfrm>
            <a:off x="3194428" y="38797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978" name="Shape 978"/>
          <p:cNvSpPr/>
          <p:nvPr/>
        </p:nvSpPr>
        <p:spPr>
          <a:xfrm>
            <a:off x="3786000" y="45555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979" name="Shape 979"/>
          <p:cNvSpPr/>
          <p:nvPr/>
        </p:nvSpPr>
        <p:spPr>
          <a:xfrm>
            <a:off x="4378682" y="45555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980" name="Shape 980"/>
          <p:cNvSpPr/>
          <p:nvPr/>
        </p:nvSpPr>
        <p:spPr>
          <a:xfrm>
            <a:off x="3994388" y="39701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981" name="Shape 981"/>
          <p:cNvSpPr/>
          <p:nvPr/>
        </p:nvSpPr>
        <p:spPr>
          <a:xfrm>
            <a:off x="390727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2" name="Shape 982"/>
          <p:cNvSpPr/>
          <p:nvPr/>
        </p:nvSpPr>
        <p:spPr>
          <a:xfrm>
            <a:off x="4034909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3" name="Shape 983"/>
          <p:cNvSpPr/>
          <p:nvPr/>
        </p:nvSpPr>
        <p:spPr>
          <a:xfrm>
            <a:off x="414414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4" name="Shape 984"/>
          <p:cNvSpPr/>
          <p:nvPr/>
        </p:nvSpPr>
        <p:spPr>
          <a:xfrm>
            <a:off x="390727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5" name="Shape 985"/>
          <p:cNvSpPr/>
          <p:nvPr/>
        </p:nvSpPr>
        <p:spPr>
          <a:xfrm>
            <a:off x="4034909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6" name="Shape 986"/>
          <p:cNvSpPr/>
          <p:nvPr/>
        </p:nvSpPr>
        <p:spPr>
          <a:xfrm>
            <a:off x="414414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7" name="Shape 987"/>
          <p:cNvSpPr/>
          <p:nvPr/>
        </p:nvSpPr>
        <p:spPr>
          <a:xfrm>
            <a:off x="4253386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8" name="Shape 988"/>
          <p:cNvSpPr/>
          <p:nvPr/>
        </p:nvSpPr>
        <p:spPr>
          <a:xfrm>
            <a:off x="4381017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89" name="Shape 989"/>
          <p:cNvSpPr/>
          <p:nvPr/>
        </p:nvSpPr>
        <p:spPr>
          <a:xfrm>
            <a:off x="449025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0" name="Shape 990"/>
          <p:cNvSpPr/>
          <p:nvPr/>
        </p:nvSpPr>
        <p:spPr>
          <a:xfrm>
            <a:off x="4253386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1" name="Shape 991"/>
          <p:cNvSpPr/>
          <p:nvPr/>
        </p:nvSpPr>
        <p:spPr>
          <a:xfrm>
            <a:off x="4381017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2" name="Shape 992"/>
          <p:cNvSpPr/>
          <p:nvPr/>
        </p:nvSpPr>
        <p:spPr>
          <a:xfrm>
            <a:off x="449025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3" name="Shape 993"/>
          <p:cNvSpPr/>
          <p:nvPr/>
        </p:nvSpPr>
        <p:spPr>
          <a:xfrm>
            <a:off x="4599494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4" name="Shape 994"/>
          <p:cNvSpPr/>
          <p:nvPr/>
        </p:nvSpPr>
        <p:spPr>
          <a:xfrm>
            <a:off x="472712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5" name="Shape 995"/>
          <p:cNvSpPr/>
          <p:nvPr/>
        </p:nvSpPr>
        <p:spPr>
          <a:xfrm>
            <a:off x="4836363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6" name="Shape 996"/>
          <p:cNvSpPr/>
          <p:nvPr/>
        </p:nvSpPr>
        <p:spPr>
          <a:xfrm>
            <a:off x="4599494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7" name="Shape 997"/>
          <p:cNvSpPr/>
          <p:nvPr/>
        </p:nvSpPr>
        <p:spPr>
          <a:xfrm>
            <a:off x="472712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8" name="Shape 998"/>
          <p:cNvSpPr/>
          <p:nvPr/>
        </p:nvSpPr>
        <p:spPr>
          <a:xfrm>
            <a:off x="4836363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999" name="Shape 999"/>
          <p:cNvSpPr/>
          <p:nvPr/>
        </p:nvSpPr>
        <p:spPr>
          <a:xfrm>
            <a:off x="4097450" y="57577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cxnSp>
        <p:nvCxnSpPr>
          <p:cNvPr id="1000" name="Shape 1000"/>
          <p:cNvCxnSpPr>
            <a:stCxn id="954" idx="3"/>
            <a:endCxn id="928" idx="1"/>
          </p:cNvCxnSpPr>
          <p:nvPr/>
        </p:nvCxnSpPr>
        <p:spPr>
          <a:xfrm flipH="1" rot="10800000">
            <a:off x="2013551" y="1246940"/>
            <a:ext cx="4815600" cy="73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001" name="Shape 1001"/>
          <p:cNvCxnSpPr>
            <a:endCxn id="980" idx="1"/>
          </p:cNvCxnSpPr>
          <p:nvPr/>
        </p:nvCxnSpPr>
        <p:spPr>
          <a:xfrm>
            <a:off x="1862288" y="2111040"/>
            <a:ext cx="2132100" cy="201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/>
          <p:nvPr/>
        </p:nvCxnSpPr>
        <p:spPr>
          <a:xfrm>
            <a:off x="1623075" y="777566"/>
            <a:ext cx="6299" cy="98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003" name="Shape 1003"/>
          <p:cNvCxnSpPr>
            <a:stCxn id="954" idx="2"/>
            <a:endCxn id="952" idx="3"/>
          </p:cNvCxnSpPr>
          <p:nvPr/>
        </p:nvCxnSpPr>
        <p:spPr>
          <a:xfrm>
            <a:off x="1679651" y="2142140"/>
            <a:ext cx="50400" cy="42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004" name="Shape 1004"/>
          <p:cNvSpPr/>
          <p:nvPr/>
        </p:nvSpPr>
        <p:spPr>
          <a:xfrm>
            <a:off x="6829051" y="1089773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345751" y="18277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994388" y="39701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1022700" y="41417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US-West-2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3604375" y="33845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US-East-1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6521200" y="3403725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EU-West-1</a:t>
            </a:r>
          </a:p>
        </p:txBody>
      </p:sp>
      <p:sp>
        <p:nvSpPr>
          <p:cNvPr id="1010" name="Shape 10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>
            <p:ph type="title"/>
          </p:nvPr>
        </p:nvSpPr>
        <p:spPr>
          <a:xfrm>
            <a:off x="457200" y="274635"/>
            <a:ext cx="8229600" cy="68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Failing Region</a:t>
            </a:r>
          </a:p>
        </p:txBody>
      </p:sp>
      <p:sp>
        <p:nvSpPr>
          <p:cNvPr id="1016" name="Shape 1016"/>
          <p:cNvSpPr/>
          <p:nvPr/>
        </p:nvSpPr>
        <p:spPr>
          <a:xfrm>
            <a:off x="6029091" y="2786985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017" name="Shape 1017"/>
          <p:cNvSpPr/>
          <p:nvPr/>
        </p:nvSpPr>
        <p:spPr>
          <a:xfrm>
            <a:off x="6029091" y="217022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018" name="Shape 1018"/>
          <p:cNvSpPr/>
          <p:nvPr/>
        </p:nvSpPr>
        <p:spPr>
          <a:xfrm>
            <a:off x="6029091" y="1553456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019" name="Shape 1019"/>
          <p:cNvSpPr/>
          <p:nvPr/>
        </p:nvSpPr>
        <p:spPr>
          <a:xfrm>
            <a:off x="6029091" y="99935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020" name="Shape 1020"/>
          <p:cNvSpPr/>
          <p:nvPr/>
        </p:nvSpPr>
        <p:spPr>
          <a:xfrm>
            <a:off x="6620675" y="1675200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021" name="Shape 1021"/>
          <p:cNvSpPr/>
          <p:nvPr/>
        </p:nvSpPr>
        <p:spPr>
          <a:xfrm>
            <a:off x="7213345" y="1675191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022" name="Shape 1022"/>
          <p:cNvSpPr/>
          <p:nvPr/>
        </p:nvSpPr>
        <p:spPr>
          <a:xfrm>
            <a:off x="6829051" y="1089773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023" name="Shape 1023"/>
          <p:cNvSpPr/>
          <p:nvPr/>
        </p:nvSpPr>
        <p:spPr>
          <a:xfrm>
            <a:off x="674194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4" name="Shape 1024"/>
          <p:cNvSpPr/>
          <p:nvPr/>
        </p:nvSpPr>
        <p:spPr>
          <a:xfrm>
            <a:off x="686957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5" name="Shape 1025"/>
          <p:cNvSpPr/>
          <p:nvPr/>
        </p:nvSpPr>
        <p:spPr>
          <a:xfrm>
            <a:off x="6978810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6" name="Shape 1026"/>
          <p:cNvSpPr/>
          <p:nvPr/>
        </p:nvSpPr>
        <p:spPr>
          <a:xfrm>
            <a:off x="674194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7" name="Shape 1027"/>
          <p:cNvSpPr/>
          <p:nvPr/>
        </p:nvSpPr>
        <p:spPr>
          <a:xfrm>
            <a:off x="686957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8" name="Shape 1028"/>
          <p:cNvSpPr/>
          <p:nvPr/>
        </p:nvSpPr>
        <p:spPr>
          <a:xfrm>
            <a:off x="6978810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29" name="Shape 1029"/>
          <p:cNvSpPr/>
          <p:nvPr/>
        </p:nvSpPr>
        <p:spPr>
          <a:xfrm>
            <a:off x="708804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0" name="Shape 1030"/>
          <p:cNvSpPr/>
          <p:nvPr/>
        </p:nvSpPr>
        <p:spPr>
          <a:xfrm>
            <a:off x="721567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1" name="Shape 1031"/>
          <p:cNvSpPr/>
          <p:nvPr/>
        </p:nvSpPr>
        <p:spPr>
          <a:xfrm>
            <a:off x="732491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2" name="Shape 1032"/>
          <p:cNvSpPr/>
          <p:nvPr/>
        </p:nvSpPr>
        <p:spPr>
          <a:xfrm>
            <a:off x="708804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3" name="Shape 1033"/>
          <p:cNvSpPr/>
          <p:nvPr/>
        </p:nvSpPr>
        <p:spPr>
          <a:xfrm>
            <a:off x="721567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4" name="Shape 1034"/>
          <p:cNvSpPr/>
          <p:nvPr/>
        </p:nvSpPr>
        <p:spPr>
          <a:xfrm>
            <a:off x="732491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5" name="Shape 1035"/>
          <p:cNvSpPr/>
          <p:nvPr/>
        </p:nvSpPr>
        <p:spPr>
          <a:xfrm>
            <a:off x="743415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6" name="Shape 1036"/>
          <p:cNvSpPr/>
          <p:nvPr/>
        </p:nvSpPr>
        <p:spPr>
          <a:xfrm>
            <a:off x="756178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7" name="Shape 1037"/>
          <p:cNvSpPr/>
          <p:nvPr/>
        </p:nvSpPr>
        <p:spPr>
          <a:xfrm>
            <a:off x="7671026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8" name="Shape 1038"/>
          <p:cNvSpPr/>
          <p:nvPr/>
        </p:nvSpPr>
        <p:spPr>
          <a:xfrm>
            <a:off x="743415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39" name="Shape 1039"/>
          <p:cNvSpPr/>
          <p:nvPr/>
        </p:nvSpPr>
        <p:spPr>
          <a:xfrm>
            <a:off x="756178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40" name="Shape 1040"/>
          <p:cNvSpPr/>
          <p:nvPr/>
        </p:nvSpPr>
        <p:spPr>
          <a:xfrm>
            <a:off x="7671026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41" name="Shape 1041"/>
          <p:cNvSpPr/>
          <p:nvPr/>
        </p:nvSpPr>
        <p:spPr>
          <a:xfrm>
            <a:off x="6932112" y="2877354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1042" name="Shape 1042"/>
          <p:cNvSpPr/>
          <p:nvPr/>
        </p:nvSpPr>
        <p:spPr>
          <a:xfrm>
            <a:off x="545791" y="35249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043" name="Shape 1043"/>
          <p:cNvSpPr/>
          <p:nvPr/>
        </p:nvSpPr>
        <p:spPr>
          <a:xfrm>
            <a:off x="545791" y="29081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044" name="Shape 1044"/>
          <p:cNvSpPr/>
          <p:nvPr/>
        </p:nvSpPr>
        <p:spPr>
          <a:xfrm>
            <a:off x="545791" y="22914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045" name="Shape 1045"/>
          <p:cNvSpPr/>
          <p:nvPr/>
        </p:nvSpPr>
        <p:spPr>
          <a:xfrm>
            <a:off x="545791" y="17373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137376" y="24131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730045" y="2413157"/>
            <a:ext cx="348299" cy="3144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345751" y="18277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049" name="Shape 1049"/>
          <p:cNvSpPr/>
          <p:nvPr/>
        </p:nvSpPr>
        <p:spPr>
          <a:xfrm>
            <a:off x="125864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0" name="Shape 1050"/>
          <p:cNvSpPr/>
          <p:nvPr/>
        </p:nvSpPr>
        <p:spPr>
          <a:xfrm>
            <a:off x="138627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1" name="Shape 1051"/>
          <p:cNvSpPr/>
          <p:nvPr/>
        </p:nvSpPr>
        <p:spPr>
          <a:xfrm>
            <a:off x="1495510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2" name="Shape 1052"/>
          <p:cNvSpPr/>
          <p:nvPr/>
        </p:nvSpPr>
        <p:spPr>
          <a:xfrm>
            <a:off x="125864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3" name="Shape 1053"/>
          <p:cNvSpPr/>
          <p:nvPr/>
        </p:nvSpPr>
        <p:spPr>
          <a:xfrm>
            <a:off x="138627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4" name="Shape 1054"/>
          <p:cNvSpPr/>
          <p:nvPr/>
        </p:nvSpPr>
        <p:spPr>
          <a:xfrm>
            <a:off x="1495510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5" name="Shape 1055"/>
          <p:cNvSpPr/>
          <p:nvPr/>
        </p:nvSpPr>
        <p:spPr>
          <a:xfrm>
            <a:off x="1604749" y="2998615"/>
            <a:ext cx="62699" cy="1562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6" name="Shape 1056"/>
          <p:cNvSpPr/>
          <p:nvPr/>
        </p:nvSpPr>
        <p:spPr>
          <a:xfrm>
            <a:off x="173237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7" name="Shape 1057"/>
          <p:cNvSpPr/>
          <p:nvPr/>
        </p:nvSpPr>
        <p:spPr>
          <a:xfrm>
            <a:off x="1841618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8" name="Shape 1058"/>
          <p:cNvSpPr/>
          <p:nvPr/>
        </p:nvSpPr>
        <p:spPr>
          <a:xfrm>
            <a:off x="160474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59" name="Shape 1059"/>
          <p:cNvSpPr/>
          <p:nvPr/>
        </p:nvSpPr>
        <p:spPr>
          <a:xfrm>
            <a:off x="173237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0" name="Shape 1060"/>
          <p:cNvSpPr/>
          <p:nvPr/>
        </p:nvSpPr>
        <p:spPr>
          <a:xfrm>
            <a:off x="1841618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1" name="Shape 1061"/>
          <p:cNvSpPr/>
          <p:nvPr/>
        </p:nvSpPr>
        <p:spPr>
          <a:xfrm>
            <a:off x="195085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2" name="Shape 1062"/>
          <p:cNvSpPr/>
          <p:nvPr/>
        </p:nvSpPr>
        <p:spPr>
          <a:xfrm>
            <a:off x="207848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3" name="Shape 1063"/>
          <p:cNvSpPr/>
          <p:nvPr/>
        </p:nvSpPr>
        <p:spPr>
          <a:xfrm>
            <a:off x="2187726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4" name="Shape 1064"/>
          <p:cNvSpPr/>
          <p:nvPr/>
        </p:nvSpPr>
        <p:spPr>
          <a:xfrm>
            <a:off x="195085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5" name="Shape 1065"/>
          <p:cNvSpPr/>
          <p:nvPr/>
        </p:nvSpPr>
        <p:spPr>
          <a:xfrm>
            <a:off x="207848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6" name="Shape 1066"/>
          <p:cNvSpPr/>
          <p:nvPr/>
        </p:nvSpPr>
        <p:spPr>
          <a:xfrm>
            <a:off x="2187726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67" name="Shape 1067"/>
          <p:cNvSpPr/>
          <p:nvPr/>
        </p:nvSpPr>
        <p:spPr>
          <a:xfrm>
            <a:off x="1448812" y="3615320"/>
            <a:ext cx="348323" cy="314180"/>
          </a:xfrm>
          <a:prstGeom prst="flowChartMagneticDisk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1068" name="Shape 1068"/>
          <p:cNvSpPr/>
          <p:nvPr/>
        </p:nvSpPr>
        <p:spPr>
          <a:xfrm>
            <a:off x="3194428" y="56673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069" name="Shape 1069"/>
          <p:cNvSpPr/>
          <p:nvPr/>
        </p:nvSpPr>
        <p:spPr>
          <a:xfrm>
            <a:off x="3194428" y="50505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070" name="Shape 1070"/>
          <p:cNvSpPr/>
          <p:nvPr/>
        </p:nvSpPr>
        <p:spPr>
          <a:xfrm>
            <a:off x="3194428" y="44338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071" name="Shape 1071"/>
          <p:cNvSpPr/>
          <p:nvPr/>
        </p:nvSpPr>
        <p:spPr>
          <a:xfrm>
            <a:off x="3194428" y="38797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786000" y="45555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073" name="Shape 1073"/>
          <p:cNvSpPr/>
          <p:nvPr/>
        </p:nvSpPr>
        <p:spPr>
          <a:xfrm>
            <a:off x="4378682" y="45555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074" name="Shape 1074"/>
          <p:cNvSpPr/>
          <p:nvPr/>
        </p:nvSpPr>
        <p:spPr>
          <a:xfrm>
            <a:off x="3994388" y="39701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075" name="Shape 1075"/>
          <p:cNvSpPr/>
          <p:nvPr/>
        </p:nvSpPr>
        <p:spPr>
          <a:xfrm>
            <a:off x="390727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76" name="Shape 1076"/>
          <p:cNvSpPr/>
          <p:nvPr/>
        </p:nvSpPr>
        <p:spPr>
          <a:xfrm>
            <a:off x="4034909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77" name="Shape 1077"/>
          <p:cNvSpPr/>
          <p:nvPr/>
        </p:nvSpPr>
        <p:spPr>
          <a:xfrm>
            <a:off x="414414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78" name="Shape 1078"/>
          <p:cNvSpPr/>
          <p:nvPr/>
        </p:nvSpPr>
        <p:spPr>
          <a:xfrm>
            <a:off x="390727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79" name="Shape 1079"/>
          <p:cNvSpPr/>
          <p:nvPr/>
        </p:nvSpPr>
        <p:spPr>
          <a:xfrm>
            <a:off x="4034909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0" name="Shape 1080"/>
          <p:cNvSpPr/>
          <p:nvPr/>
        </p:nvSpPr>
        <p:spPr>
          <a:xfrm>
            <a:off x="414414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1" name="Shape 1081"/>
          <p:cNvSpPr/>
          <p:nvPr/>
        </p:nvSpPr>
        <p:spPr>
          <a:xfrm>
            <a:off x="4253386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2" name="Shape 1082"/>
          <p:cNvSpPr/>
          <p:nvPr/>
        </p:nvSpPr>
        <p:spPr>
          <a:xfrm>
            <a:off x="4381017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3" name="Shape 1083"/>
          <p:cNvSpPr/>
          <p:nvPr/>
        </p:nvSpPr>
        <p:spPr>
          <a:xfrm>
            <a:off x="449025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4" name="Shape 1084"/>
          <p:cNvSpPr/>
          <p:nvPr/>
        </p:nvSpPr>
        <p:spPr>
          <a:xfrm>
            <a:off x="4253386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5" name="Shape 1085"/>
          <p:cNvSpPr/>
          <p:nvPr/>
        </p:nvSpPr>
        <p:spPr>
          <a:xfrm>
            <a:off x="4381017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6" name="Shape 1086"/>
          <p:cNvSpPr/>
          <p:nvPr/>
        </p:nvSpPr>
        <p:spPr>
          <a:xfrm>
            <a:off x="449025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7" name="Shape 1087"/>
          <p:cNvSpPr/>
          <p:nvPr/>
        </p:nvSpPr>
        <p:spPr>
          <a:xfrm>
            <a:off x="4599494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8" name="Shape 1088"/>
          <p:cNvSpPr/>
          <p:nvPr/>
        </p:nvSpPr>
        <p:spPr>
          <a:xfrm>
            <a:off x="472712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89" name="Shape 1089"/>
          <p:cNvSpPr/>
          <p:nvPr/>
        </p:nvSpPr>
        <p:spPr>
          <a:xfrm>
            <a:off x="4836363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90" name="Shape 1090"/>
          <p:cNvSpPr/>
          <p:nvPr/>
        </p:nvSpPr>
        <p:spPr>
          <a:xfrm>
            <a:off x="4599494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91" name="Shape 1091"/>
          <p:cNvSpPr/>
          <p:nvPr/>
        </p:nvSpPr>
        <p:spPr>
          <a:xfrm>
            <a:off x="472712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92" name="Shape 1092"/>
          <p:cNvSpPr/>
          <p:nvPr/>
        </p:nvSpPr>
        <p:spPr>
          <a:xfrm>
            <a:off x="4836363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093" name="Shape 1093"/>
          <p:cNvSpPr/>
          <p:nvPr/>
        </p:nvSpPr>
        <p:spPr>
          <a:xfrm>
            <a:off x="4097450" y="57577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cxnSp>
        <p:nvCxnSpPr>
          <p:cNvPr id="1094" name="Shape 1094"/>
          <p:cNvCxnSpPr>
            <a:endCxn id="1048" idx="0"/>
          </p:cNvCxnSpPr>
          <p:nvPr/>
        </p:nvCxnSpPr>
        <p:spPr>
          <a:xfrm>
            <a:off x="1648751" y="765740"/>
            <a:ext cx="30900" cy="10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5" name="Shape 1095"/>
          <p:cNvCxnSpPr/>
          <p:nvPr/>
        </p:nvCxnSpPr>
        <p:spPr>
          <a:xfrm>
            <a:off x="1501225" y="798466"/>
            <a:ext cx="29699" cy="100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6" name="Shape 1096"/>
          <p:cNvSpPr/>
          <p:nvPr/>
        </p:nvSpPr>
        <p:spPr>
          <a:xfrm>
            <a:off x="6829051" y="1089773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345751" y="18277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98" name="Shape 1098"/>
          <p:cNvSpPr/>
          <p:nvPr/>
        </p:nvSpPr>
        <p:spPr>
          <a:xfrm>
            <a:off x="3994388" y="39701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022700" y="41417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US-West-2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3604375" y="33845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US-East-1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6521200" y="3403725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EU-West-1</a:t>
            </a:r>
          </a:p>
        </p:txBody>
      </p:sp>
      <p:sp>
        <p:nvSpPr>
          <p:cNvPr id="1102" name="Shape 110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457200" y="274635"/>
            <a:ext cx="8229600" cy="68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Gateway routing to other regions</a:t>
            </a:r>
          </a:p>
        </p:txBody>
      </p:sp>
      <p:sp>
        <p:nvSpPr>
          <p:cNvPr id="1108" name="Shape 1108"/>
          <p:cNvSpPr/>
          <p:nvPr/>
        </p:nvSpPr>
        <p:spPr>
          <a:xfrm>
            <a:off x="6029091" y="2786985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109" name="Shape 1109"/>
          <p:cNvSpPr/>
          <p:nvPr/>
        </p:nvSpPr>
        <p:spPr>
          <a:xfrm>
            <a:off x="6029091" y="217022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110" name="Shape 1110"/>
          <p:cNvSpPr/>
          <p:nvPr/>
        </p:nvSpPr>
        <p:spPr>
          <a:xfrm>
            <a:off x="6029091" y="1553456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111" name="Shape 1111"/>
          <p:cNvSpPr/>
          <p:nvPr/>
        </p:nvSpPr>
        <p:spPr>
          <a:xfrm>
            <a:off x="6029091" y="999351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112" name="Shape 1112"/>
          <p:cNvSpPr/>
          <p:nvPr/>
        </p:nvSpPr>
        <p:spPr>
          <a:xfrm>
            <a:off x="6620675" y="1675200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113" name="Shape 1113"/>
          <p:cNvSpPr/>
          <p:nvPr/>
        </p:nvSpPr>
        <p:spPr>
          <a:xfrm>
            <a:off x="7213345" y="1675191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114" name="Shape 1114"/>
          <p:cNvSpPr/>
          <p:nvPr/>
        </p:nvSpPr>
        <p:spPr>
          <a:xfrm>
            <a:off x="6829051" y="1089773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115" name="Shape 1115"/>
          <p:cNvSpPr/>
          <p:nvPr/>
        </p:nvSpPr>
        <p:spPr>
          <a:xfrm>
            <a:off x="674194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16" name="Shape 1116"/>
          <p:cNvSpPr/>
          <p:nvPr/>
        </p:nvSpPr>
        <p:spPr>
          <a:xfrm>
            <a:off x="6869571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17" name="Shape 1117"/>
          <p:cNvSpPr/>
          <p:nvPr/>
        </p:nvSpPr>
        <p:spPr>
          <a:xfrm>
            <a:off x="6978810" y="226061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18" name="Shape 1118"/>
          <p:cNvSpPr/>
          <p:nvPr/>
        </p:nvSpPr>
        <p:spPr>
          <a:xfrm>
            <a:off x="674194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19" name="Shape 1119"/>
          <p:cNvSpPr/>
          <p:nvPr/>
        </p:nvSpPr>
        <p:spPr>
          <a:xfrm>
            <a:off x="6869571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0" name="Shape 1120"/>
          <p:cNvSpPr/>
          <p:nvPr/>
        </p:nvSpPr>
        <p:spPr>
          <a:xfrm>
            <a:off x="6978810" y="2472023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1" name="Shape 1121"/>
          <p:cNvSpPr/>
          <p:nvPr/>
        </p:nvSpPr>
        <p:spPr>
          <a:xfrm>
            <a:off x="708804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2" name="Shape 1122"/>
          <p:cNvSpPr/>
          <p:nvPr/>
        </p:nvSpPr>
        <p:spPr>
          <a:xfrm>
            <a:off x="7215679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3" name="Shape 1123"/>
          <p:cNvSpPr/>
          <p:nvPr/>
        </p:nvSpPr>
        <p:spPr>
          <a:xfrm>
            <a:off x="732491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4" name="Shape 1124"/>
          <p:cNvSpPr/>
          <p:nvPr/>
        </p:nvSpPr>
        <p:spPr>
          <a:xfrm>
            <a:off x="708804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5" name="Shape 1125"/>
          <p:cNvSpPr/>
          <p:nvPr/>
        </p:nvSpPr>
        <p:spPr>
          <a:xfrm>
            <a:off x="7215679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6" name="Shape 1126"/>
          <p:cNvSpPr/>
          <p:nvPr/>
        </p:nvSpPr>
        <p:spPr>
          <a:xfrm>
            <a:off x="732491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7" name="Shape 1127"/>
          <p:cNvSpPr/>
          <p:nvPr/>
        </p:nvSpPr>
        <p:spPr>
          <a:xfrm>
            <a:off x="743415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8" name="Shape 1128"/>
          <p:cNvSpPr/>
          <p:nvPr/>
        </p:nvSpPr>
        <p:spPr>
          <a:xfrm>
            <a:off x="7561787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29" name="Shape 1129"/>
          <p:cNvSpPr/>
          <p:nvPr/>
        </p:nvSpPr>
        <p:spPr>
          <a:xfrm>
            <a:off x="7671026" y="226064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30" name="Shape 1130"/>
          <p:cNvSpPr/>
          <p:nvPr/>
        </p:nvSpPr>
        <p:spPr>
          <a:xfrm>
            <a:off x="743415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31" name="Shape 1131"/>
          <p:cNvSpPr/>
          <p:nvPr/>
        </p:nvSpPr>
        <p:spPr>
          <a:xfrm>
            <a:off x="7561787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32" name="Shape 1132"/>
          <p:cNvSpPr/>
          <p:nvPr/>
        </p:nvSpPr>
        <p:spPr>
          <a:xfrm>
            <a:off x="7671026" y="2472061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33" name="Shape 1133"/>
          <p:cNvSpPr/>
          <p:nvPr/>
        </p:nvSpPr>
        <p:spPr>
          <a:xfrm>
            <a:off x="6932112" y="2877354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1134" name="Shape 1134"/>
          <p:cNvSpPr/>
          <p:nvPr/>
        </p:nvSpPr>
        <p:spPr>
          <a:xfrm>
            <a:off x="545791" y="35249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135" name="Shape 1135"/>
          <p:cNvSpPr/>
          <p:nvPr/>
        </p:nvSpPr>
        <p:spPr>
          <a:xfrm>
            <a:off x="545791" y="29081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136" name="Shape 1136"/>
          <p:cNvSpPr/>
          <p:nvPr/>
        </p:nvSpPr>
        <p:spPr>
          <a:xfrm>
            <a:off x="545791" y="22914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137" name="Shape 1137"/>
          <p:cNvSpPr/>
          <p:nvPr/>
        </p:nvSpPr>
        <p:spPr>
          <a:xfrm>
            <a:off x="545791" y="17373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138" name="Shape 1138"/>
          <p:cNvSpPr/>
          <p:nvPr/>
        </p:nvSpPr>
        <p:spPr>
          <a:xfrm>
            <a:off x="1137376" y="24131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139" name="Shape 1139"/>
          <p:cNvSpPr/>
          <p:nvPr/>
        </p:nvSpPr>
        <p:spPr>
          <a:xfrm>
            <a:off x="1730045" y="2413157"/>
            <a:ext cx="348299" cy="3144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140" name="Shape 1140"/>
          <p:cNvSpPr/>
          <p:nvPr/>
        </p:nvSpPr>
        <p:spPr>
          <a:xfrm>
            <a:off x="1345751" y="18277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141" name="Shape 1141"/>
          <p:cNvSpPr/>
          <p:nvPr/>
        </p:nvSpPr>
        <p:spPr>
          <a:xfrm>
            <a:off x="125864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2" name="Shape 1142"/>
          <p:cNvSpPr/>
          <p:nvPr/>
        </p:nvSpPr>
        <p:spPr>
          <a:xfrm>
            <a:off x="1386271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3" name="Shape 1143"/>
          <p:cNvSpPr/>
          <p:nvPr/>
        </p:nvSpPr>
        <p:spPr>
          <a:xfrm>
            <a:off x="1495510" y="2998577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4" name="Shape 1144"/>
          <p:cNvSpPr/>
          <p:nvPr/>
        </p:nvSpPr>
        <p:spPr>
          <a:xfrm>
            <a:off x="125864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5" name="Shape 1145"/>
          <p:cNvSpPr/>
          <p:nvPr/>
        </p:nvSpPr>
        <p:spPr>
          <a:xfrm>
            <a:off x="1386271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6" name="Shape 1146"/>
          <p:cNvSpPr/>
          <p:nvPr/>
        </p:nvSpPr>
        <p:spPr>
          <a:xfrm>
            <a:off x="1495510" y="32099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7" name="Shape 1147"/>
          <p:cNvSpPr/>
          <p:nvPr/>
        </p:nvSpPr>
        <p:spPr>
          <a:xfrm>
            <a:off x="1604749" y="2998615"/>
            <a:ext cx="62699" cy="156299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8" name="Shape 1148"/>
          <p:cNvSpPr/>
          <p:nvPr/>
        </p:nvSpPr>
        <p:spPr>
          <a:xfrm>
            <a:off x="1732379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49" name="Shape 1149"/>
          <p:cNvSpPr/>
          <p:nvPr/>
        </p:nvSpPr>
        <p:spPr>
          <a:xfrm>
            <a:off x="1841618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0" name="Shape 1150"/>
          <p:cNvSpPr/>
          <p:nvPr/>
        </p:nvSpPr>
        <p:spPr>
          <a:xfrm>
            <a:off x="160474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1" name="Shape 1151"/>
          <p:cNvSpPr/>
          <p:nvPr/>
        </p:nvSpPr>
        <p:spPr>
          <a:xfrm>
            <a:off x="1732379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2" name="Shape 1152"/>
          <p:cNvSpPr/>
          <p:nvPr/>
        </p:nvSpPr>
        <p:spPr>
          <a:xfrm>
            <a:off x="1841618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3" name="Shape 1153"/>
          <p:cNvSpPr/>
          <p:nvPr/>
        </p:nvSpPr>
        <p:spPr>
          <a:xfrm>
            <a:off x="195085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4" name="Shape 1154"/>
          <p:cNvSpPr/>
          <p:nvPr/>
        </p:nvSpPr>
        <p:spPr>
          <a:xfrm>
            <a:off x="2078487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5" name="Shape 1155"/>
          <p:cNvSpPr/>
          <p:nvPr/>
        </p:nvSpPr>
        <p:spPr>
          <a:xfrm>
            <a:off x="2187726" y="29986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6" name="Shape 1156"/>
          <p:cNvSpPr/>
          <p:nvPr/>
        </p:nvSpPr>
        <p:spPr>
          <a:xfrm>
            <a:off x="195085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7" name="Shape 1157"/>
          <p:cNvSpPr/>
          <p:nvPr/>
        </p:nvSpPr>
        <p:spPr>
          <a:xfrm>
            <a:off x="2078487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8" name="Shape 1158"/>
          <p:cNvSpPr/>
          <p:nvPr/>
        </p:nvSpPr>
        <p:spPr>
          <a:xfrm>
            <a:off x="2187726" y="32100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59" name="Shape 1159"/>
          <p:cNvSpPr/>
          <p:nvPr/>
        </p:nvSpPr>
        <p:spPr>
          <a:xfrm>
            <a:off x="1448812" y="3615320"/>
            <a:ext cx="348323" cy="314180"/>
          </a:xfrm>
          <a:prstGeom prst="flowChartMagneticDisk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sp>
        <p:nvSpPr>
          <p:cNvPr id="1160" name="Shape 1160"/>
          <p:cNvSpPr/>
          <p:nvPr/>
        </p:nvSpPr>
        <p:spPr>
          <a:xfrm>
            <a:off x="3194428" y="5667352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Persistence Tier</a:t>
            </a:r>
          </a:p>
        </p:txBody>
      </p:sp>
      <p:sp>
        <p:nvSpPr>
          <p:cNvPr id="1161" name="Shape 1161"/>
          <p:cNvSpPr/>
          <p:nvPr/>
        </p:nvSpPr>
        <p:spPr>
          <a:xfrm>
            <a:off x="3194428" y="5050587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Business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services Tier</a:t>
            </a:r>
          </a:p>
        </p:txBody>
      </p:sp>
      <p:sp>
        <p:nvSpPr>
          <p:cNvPr id="1162" name="Shape 1162"/>
          <p:cNvSpPr/>
          <p:nvPr/>
        </p:nvSpPr>
        <p:spPr>
          <a:xfrm>
            <a:off x="3194428" y="4433823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Presentation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/>
              <a:t>Tier</a:t>
            </a:r>
          </a:p>
        </p:txBody>
      </p:sp>
      <p:sp>
        <p:nvSpPr>
          <p:cNvPr id="1163" name="Shape 1163"/>
          <p:cNvSpPr/>
          <p:nvPr/>
        </p:nvSpPr>
        <p:spPr>
          <a:xfrm>
            <a:off x="3194428" y="3879718"/>
            <a:ext cx="2404200" cy="494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Network Tier</a:t>
            </a:r>
          </a:p>
        </p:txBody>
      </p:sp>
      <p:sp>
        <p:nvSpPr>
          <p:cNvPr id="1164" name="Shape 1164"/>
          <p:cNvSpPr/>
          <p:nvPr/>
        </p:nvSpPr>
        <p:spPr>
          <a:xfrm>
            <a:off x="3786000" y="4555566"/>
            <a:ext cx="592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Websites</a:t>
            </a:r>
          </a:p>
        </p:txBody>
      </p:sp>
      <p:sp>
        <p:nvSpPr>
          <p:cNvPr id="1165" name="Shape 1165"/>
          <p:cNvSpPr/>
          <p:nvPr/>
        </p:nvSpPr>
        <p:spPr>
          <a:xfrm>
            <a:off x="4378682" y="4555557"/>
            <a:ext cx="3482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 API</a:t>
            </a:r>
          </a:p>
        </p:txBody>
      </p:sp>
      <p:sp>
        <p:nvSpPr>
          <p:cNvPr id="1166" name="Shape 1166"/>
          <p:cNvSpPr/>
          <p:nvPr/>
        </p:nvSpPr>
        <p:spPr>
          <a:xfrm>
            <a:off x="3994388" y="3970140"/>
            <a:ext cx="667799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Proxy</a:t>
            </a:r>
          </a:p>
        </p:txBody>
      </p:sp>
      <p:sp>
        <p:nvSpPr>
          <p:cNvPr id="1167" name="Shape 1167"/>
          <p:cNvSpPr/>
          <p:nvPr/>
        </p:nvSpPr>
        <p:spPr>
          <a:xfrm>
            <a:off x="390727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68" name="Shape 1168"/>
          <p:cNvSpPr/>
          <p:nvPr/>
        </p:nvSpPr>
        <p:spPr>
          <a:xfrm>
            <a:off x="4034909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69" name="Shape 1169"/>
          <p:cNvSpPr/>
          <p:nvPr/>
        </p:nvSpPr>
        <p:spPr>
          <a:xfrm>
            <a:off x="4144148" y="5140976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0" name="Shape 1170"/>
          <p:cNvSpPr/>
          <p:nvPr/>
        </p:nvSpPr>
        <p:spPr>
          <a:xfrm>
            <a:off x="390727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1" name="Shape 1171"/>
          <p:cNvSpPr/>
          <p:nvPr/>
        </p:nvSpPr>
        <p:spPr>
          <a:xfrm>
            <a:off x="4034909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2" name="Shape 1172"/>
          <p:cNvSpPr/>
          <p:nvPr/>
        </p:nvSpPr>
        <p:spPr>
          <a:xfrm>
            <a:off x="4144148" y="5352390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3" name="Shape 1173"/>
          <p:cNvSpPr/>
          <p:nvPr/>
        </p:nvSpPr>
        <p:spPr>
          <a:xfrm>
            <a:off x="4253386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4" name="Shape 1174"/>
          <p:cNvSpPr/>
          <p:nvPr/>
        </p:nvSpPr>
        <p:spPr>
          <a:xfrm>
            <a:off x="4381017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5" name="Shape 1175"/>
          <p:cNvSpPr/>
          <p:nvPr/>
        </p:nvSpPr>
        <p:spPr>
          <a:xfrm>
            <a:off x="449025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6" name="Shape 1176"/>
          <p:cNvSpPr/>
          <p:nvPr/>
        </p:nvSpPr>
        <p:spPr>
          <a:xfrm>
            <a:off x="4253386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7" name="Shape 1177"/>
          <p:cNvSpPr/>
          <p:nvPr/>
        </p:nvSpPr>
        <p:spPr>
          <a:xfrm>
            <a:off x="4381017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8" name="Shape 1178"/>
          <p:cNvSpPr/>
          <p:nvPr/>
        </p:nvSpPr>
        <p:spPr>
          <a:xfrm>
            <a:off x="449025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79" name="Shape 1179"/>
          <p:cNvSpPr/>
          <p:nvPr/>
        </p:nvSpPr>
        <p:spPr>
          <a:xfrm>
            <a:off x="4599494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0" name="Shape 1180"/>
          <p:cNvSpPr/>
          <p:nvPr/>
        </p:nvSpPr>
        <p:spPr>
          <a:xfrm>
            <a:off x="4727125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1" name="Shape 1181"/>
          <p:cNvSpPr/>
          <p:nvPr/>
        </p:nvSpPr>
        <p:spPr>
          <a:xfrm>
            <a:off x="4836363" y="5141015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2" name="Shape 1182"/>
          <p:cNvSpPr/>
          <p:nvPr/>
        </p:nvSpPr>
        <p:spPr>
          <a:xfrm>
            <a:off x="4599494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3" name="Shape 1183"/>
          <p:cNvSpPr/>
          <p:nvPr/>
        </p:nvSpPr>
        <p:spPr>
          <a:xfrm>
            <a:off x="4727125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4" name="Shape 1184"/>
          <p:cNvSpPr/>
          <p:nvPr/>
        </p:nvSpPr>
        <p:spPr>
          <a:xfrm>
            <a:off x="4836363" y="5352428"/>
            <a:ext cx="62699" cy="1562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185" name="Shape 1185"/>
          <p:cNvSpPr/>
          <p:nvPr/>
        </p:nvSpPr>
        <p:spPr>
          <a:xfrm>
            <a:off x="4097450" y="5757720"/>
            <a:ext cx="348323" cy="314180"/>
          </a:xfrm>
          <a:prstGeom prst="flowChartMagneticDisk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DB</a:t>
            </a:r>
          </a:p>
        </p:txBody>
      </p:sp>
      <p:cxnSp>
        <p:nvCxnSpPr>
          <p:cNvPr id="1186" name="Shape 1186"/>
          <p:cNvCxnSpPr>
            <a:endCxn id="1140" idx="0"/>
          </p:cNvCxnSpPr>
          <p:nvPr/>
        </p:nvCxnSpPr>
        <p:spPr>
          <a:xfrm>
            <a:off x="1648751" y="765740"/>
            <a:ext cx="30900" cy="10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7" name="Shape 1187"/>
          <p:cNvCxnSpPr/>
          <p:nvPr/>
        </p:nvCxnSpPr>
        <p:spPr>
          <a:xfrm>
            <a:off x="1501225" y="798466"/>
            <a:ext cx="29699" cy="100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8" name="Shape 1188"/>
          <p:cNvCxnSpPr>
            <a:stCxn id="1140" idx="3"/>
            <a:endCxn id="1114" idx="1"/>
          </p:cNvCxnSpPr>
          <p:nvPr/>
        </p:nvCxnSpPr>
        <p:spPr>
          <a:xfrm flipH="1" rot="10800000">
            <a:off x="2013551" y="1246940"/>
            <a:ext cx="4815600" cy="7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1189" name="Shape 1189"/>
          <p:cNvCxnSpPr>
            <a:stCxn id="1140" idx="3"/>
            <a:endCxn id="1166" idx="1"/>
          </p:cNvCxnSpPr>
          <p:nvPr/>
        </p:nvCxnSpPr>
        <p:spPr>
          <a:xfrm>
            <a:off x="2013551" y="1984940"/>
            <a:ext cx="1980900" cy="214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1190" name="Shape 1190"/>
          <p:cNvSpPr/>
          <p:nvPr/>
        </p:nvSpPr>
        <p:spPr>
          <a:xfrm>
            <a:off x="6829051" y="1089773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191" name="Shape 1191"/>
          <p:cNvSpPr/>
          <p:nvPr/>
        </p:nvSpPr>
        <p:spPr>
          <a:xfrm>
            <a:off x="1345751" y="18277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192" name="Shape 1192"/>
          <p:cNvSpPr/>
          <p:nvPr/>
        </p:nvSpPr>
        <p:spPr>
          <a:xfrm>
            <a:off x="3994388" y="3970140"/>
            <a:ext cx="667800" cy="31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00"/>
              <a:t>Zuul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1022700" y="41417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US-West-2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3604375" y="3384500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US-East-1</a:t>
            </a:r>
          </a:p>
        </p:txBody>
      </p:sp>
      <p:sp>
        <p:nvSpPr>
          <p:cNvPr id="1195" name="Shape 1195"/>
          <p:cNvSpPr txBox="1"/>
          <p:nvPr/>
        </p:nvSpPr>
        <p:spPr>
          <a:xfrm>
            <a:off x="6521200" y="3403725"/>
            <a:ext cx="15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EU-West-1</a:t>
            </a:r>
          </a:p>
        </p:txBody>
      </p:sp>
      <p:sp>
        <p:nvSpPr>
          <p:cNvPr id="1196" name="Shape 119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42575" y="132300"/>
            <a:ext cx="8710199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Over 83 Million Subscribers 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15" y="992400"/>
            <a:ext cx="7526922" cy="42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203712" y="5367875"/>
            <a:ext cx="8649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In nearly every country</a:t>
            </a: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Attack Detection &amp; Prevention</a:t>
            </a:r>
          </a:p>
        </p:txBody>
      </p:sp>
      <p:grpSp>
        <p:nvGrpSpPr>
          <p:cNvPr id="1202" name="Shape 1202"/>
          <p:cNvGrpSpPr/>
          <p:nvPr/>
        </p:nvGrpSpPr>
        <p:grpSpPr>
          <a:xfrm>
            <a:off x="3485325" y="2832994"/>
            <a:ext cx="1643501" cy="1411714"/>
            <a:chOff x="1640100" y="2170300"/>
            <a:chExt cx="1643501" cy="1058812"/>
          </a:xfrm>
        </p:grpSpPr>
        <p:sp>
          <p:nvSpPr>
            <p:cNvPr id="1203" name="Shape 1203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206" name="Shape 1206"/>
          <p:cNvSpPr/>
          <p:nvPr/>
        </p:nvSpPr>
        <p:spPr>
          <a:xfrm>
            <a:off x="5128825" y="2833066"/>
            <a:ext cx="1370700" cy="19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6553375" y="13199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5" y="2631870"/>
            <a:ext cx="2367750" cy="17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/>
          <p:nvPr/>
        </p:nvSpPr>
        <p:spPr>
          <a:xfrm>
            <a:off x="6705775" y="15231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210" name="Shape 1210"/>
          <p:cNvSpPr/>
          <p:nvPr/>
        </p:nvSpPr>
        <p:spPr>
          <a:xfrm>
            <a:off x="6858175" y="17263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   API</a:t>
            </a:r>
          </a:p>
        </p:txBody>
      </p:sp>
      <p:sp>
        <p:nvSpPr>
          <p:cNvPr id="1211" name="Shape 1211"/>
          <p:cNvSpPr/>
          <p:nvPr/>
        </p:nvSpPr>
        <p:spPr>
          <a:xfrm>
            <a:off x="6653550" y="38340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212" name="Shape 1212"/>
          <p:cNvSpPr/>
          <p:nvPr/>
        </p:nvSpPr>
        <p:spPr>
          <a:xfrm>
            <a:off x="6805950" y="40372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6958350" y="4240400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Website</a:t>
            </a:r>
          </a:p>
        </p:txBody>
      </p:sp>
      <p:sp>
        <p:nvSpPr>
          <p:cNvPr id="1214" name="Shape 1214"/>
          <p:cNvSpPr/>
          <p:nvPr/>
        </p:nvSpPr>
        <p:spPr>
          <a:xfrm>
            <a:off x="1931925" y="3283933"/>
            <a:ext cx="2180400" cy="15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5" name="Shape 1215"/>
          <p:cNvSpPr/>
          <p:nvPr/>
        </p:nvSpPr>
        <p:spPr>
          <a:xfrm>
            <a:off x="1931925" y="3113900"/>
            <a:ext cx="21804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/>
          <p:nvPr/>
        </p:nvSpPr>
        <p:spPr>
          <a:xfrm>
            <a:off x="4242725" y="2988232"/>
            <a:ext cx="324701" cy="125215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" name="Shape 1217"/>
          <p:cNvSpPr/>
          <p:nvPr/>
        </p:nvSpPr>
        <p:spPr>
          <a:xfrm>
            <a:off x="5205850" y="4045533"/>
            <a:ext cx="1370700" cy="19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Zuul Responsibilities @ Netflix</a:t>
            </a:r>
          </a:p>
        </p:txBody>
      </p:sp>
      <p:sp>
        <p:nvSpPr>
          <p:cNvPr id="1224" name="Shape 12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Top Level request context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Geolocation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Cookie / Token decryption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Authentication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Hand off to Authentication Services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Request/Response “normalization”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Device specific “weirdness”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Chunked Encoding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Header truncations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URL fixes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Testing / Debug support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Verbose Headers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</a:pPr>
            <a:r>
              <a:rPr lang="en"/>
              <a:t>Geolocation overrides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</a:pPr>
            <a:r>
              <a:rPr lang="en"/>
              <a:t>Error Context</a:t>
            </a:r>
          </a:p>
        </p:txBody>
      </p:sp>
      <p:sp>
        <p:nvSpPr>
          <p:cNvPr id="1225" name="Shape 12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Smart Load Balancing</a:t>
            </a:r>
          </a:p>
        </p:txBody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32" name="Shape 1232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1233" name="Shape 1233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236" name="Shape 1236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238" name="Shape 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Shape 1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Shape 1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Shape 1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Shape 1242"/>
          <p:cNvCxnSpPr>
            <a:stCxn id="1239" idx="3"/>
            <a:endCxn id="1238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3" name="Shape 1243"/>
          <p:cNvCxnSpPr>
            <a:stCxn id="1241" idx="3"/>
            <a:endCxn id="1238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4" name="Shape 1244"/>
          <p:cNvCxnSpPr>
            <a:endCxn id="1238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5" name="Shape 1245"/>
          <p:cNvCxnSpPr>
            <a:stCxn id="1238" idx="3"/>
            <a:endCxn id="1233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6" name="Shape 1246"/>
          <p:cNvSpPr/>
          <p:nvPr/>
        </p:nvSpPr>
        <p:spPr>
          <a:xfrm>
            <a:off x="51996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7" name="Shape 1247"/>
          <p:cNvSpPr/>
          <p:nvPr/>
        </p:nvSpPr>
        <p:spPr>
          <a:xfrm>
            <a:off x="57011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620265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/>
          <p:nvPr/>
        </p:nvSpPr>
        <p:spPr>
          <a:xfrm>
            <a:off x="670417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72057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/>
          <p:nvPr/>
        </p:nvSpPr>
        <p:spPr>
          <a:xfrm>
            <a:off x="77072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/>
          <p:nvPr/>
        </p:nvSpPr>
        <p:spPr>
          <a:xfrm>
            <a:off x="51995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570111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620263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/>
          <p:nvPr/>
        </p:nvSpPr>
        <p:spPr>
          <a:xfrm>
            <a:off x="670416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72056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770721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51995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/>
          <p:nvPr/>
        </p:nvSpPr>
        <p:spPr>
          <a:xfrm>
            <a:off x="57011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620263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670416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72056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/>
          <p:nvPr/>
        </p:nvSpPr>
        <p:spPr>
          <a:xfrm>
            <a:off x="77072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51820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56835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618506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668658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8" name="Shape 1268"/>
          <p:cNvSpPr/>
          <p:nvPr/>
        </p:nvSpPr>
        <p:spPr>
          <a:xfrm>
            <a:off x="71881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76896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5182000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568352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6185050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668657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/>
          <p:nvPr/>
        </p:nvSpPr>
        <p:spPr>
          <a:xfrm>
            <a:off x="7188100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/>
          <p:nvPr/>
        </p:nvSpPr>
        <p:spPr>
          <a:xfrm>
            <a:off x="768962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518200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/>
          <p:nvPr/>
        </p:nvSpPr>
        <p:spPr>
          <a:xfrm>
            <a:off x="568352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618505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/>
          <p:nvPr/>
        </p:nvSpPr>
        <p:spPr>
          <a:xfrm>
            <a:off x="668657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/>
          <p:nvPr/>
        </p:nvSpPr>
        <p:spPr>
          <a:xfrm>
            <a:off x="718810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768962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2" name="Shape 128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 Load Balancing - Bad Nodes</a:t>
            </a:r>
          </a:p>
        </p:txBody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89" name="Shape 1289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1290" name="Shape 1290"/>
            <p:cNvSpPr/>
            <p:nvPr/>
          </p:nvSpPr>
          <p:spPr>
            <a:xfrm>
              <a:off x="1640100" y="2170300"/>
              <a:ext cx="1401900" cy="8409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760900" y="2279256"/>
              <a:ext cx="1401900" cy="8409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881701" y="2388212"/>
              <a:ext cx="1401899" cy="8409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293" name="Shape 1293"/>
          <p:cNvSpPr/>
          <p:nvPr/>
        </p:nvSpPr>
        <p:spPr>
          <a:xfrm>
            <a:off x="4039125" y="3829000"/>
            <a:ext cx="6885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4849125" y="2108200"/>
            <a:ext cx="3499200" cy="395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295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9" name="Shape 1299"/>
          <p:cNvCxnSpPr>
            <a:stCxn id="1296" idx="3"/>
            <a:endCxn id="1295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0" name="Shape 1300"/>
          <p:cNvCxnSpPr>
            <a:stCxn id="1298" idx="3"/>
            <a:endCxn id="1295" idx="2"/>
          </p:cNvCxnSpPr>
          <p:nvPr/>
        </p:nvCxnSpPr>
        <p:spPr>
          <a:xfrm flipH="1" rot="10800000">
            <a:off x="1027149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1" name="Shape 1301"/>
          <p:cNvCxnSpPr>
            <a:endCxn id="1295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2" name="Shape 1302"/>
          <p:cNvCxnSpPr>
            <a:stCxn id="1295" idx="3"/>
            <a:endCxn id="1290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3" name="Shape 1303"/>
          <p:cNvSpPr/>
          <p:nvPr/>
        </p:nvSpPr>
        <p:spPr>
          <a:xfrm>
            <a:off x="5199600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4" name="Shape 1304"/>
          <p:cNvSpPr/>
          <p:nvPr/>
        </p:nvSpPr>
        <p:spPr>
          <a:xfrm>
            <a:off x="5701125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5" name="Shape 1305"/>
          <p:cNvSpPr/>
          <p:nvPr/>
        </p:nvSpPr>
        <p:spPr>
          <a:xfrm>
            <a:off x="6202650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6704175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7205700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7707225" y="23691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5199587" y="28385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5701112" y="2838525"/>
            <a:ext cx="325800" cy="36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1" name="Shape 1311"/>
          <p:cNvSpPr/>
          <p:nvPr/>
        </p:nvSpPr>
        <p:spPr>
          <a:xfrm>
            <a:off x="6202637" y="28385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6704162" y="28385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7205687" y="28385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7707212" y="28385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/>
        </p:nvSpPr>
        <p:spPr>
          <a:xfrm>
            <a:off x="5199587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6" name="Shape 1316"/>
          <p:cNvSpPr/>
          <p:nvPr/>
        </p:nvSpPr>
        <p:spPr>
          <a:xfrm>
            <a:off x="5701112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7" name="Shape 1317"/>
          <p:cNvSpPr/>
          <p:nvPr/>
        </p:nvSpPr>
        <p:spPr>
          <a:xfrm>
            <a:off x="6202637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/>
          <p:nvPr/>
        </p:nvSpPr>
        <p:spPr>
          <a:xfrm>
            <a:off x="6704162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" name="Shape 1319"/>
          <p:cNvSpPr/>
          <p:nvPr/>
        </p:nvSpPr>
        <p:spPr>
          <a:xfrm>
            <a:off x="7205687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0" name="Shape 1320"/>
          <p:cNvSpPr/>
          <p:nvPr/>
        </p:nvSpPr>
        <p:spPr>
          <a:xfrm>
            <a:off x="7707212" y="345425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/>
          <p:nvPr/>
        </p:nvSpPr>
        <p:spPr>
          <a:xfrm>
            <a:off x="5182012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5683537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3" name="Shape 1323"/>
          <p:cNvSpPr/>
          <p:nvPr/>
        </p:nvSpPr>
        <p:spPr>
          <a:xfrm>
            <a:off x="6185062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4" name="Shape 1324"/>
          <p:cNvSpPr/>
          <p:nvPr/>
        </p:nvSpPr>
        <p:spPr>
          <a:xfrm>
            <a:off x="6686587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5" name="Shape 1325"/>
          <p:cNvSpPr/>
          <p:nvPr/>
        </p:nvSpPr>
        <p:spPr>
          <a:xfrm>
            <a:off x="7188112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/>
          <p:nvPr/>
        </p:nvSpPr>
        <p:spPr>
          <a:xfrm>
            <a:off x="7689637" y="39437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7" name="Shape 1327"/>
          <p:cNvSpPr/>
          <p:nvPr/>
        </p:nvSpPr>
        <p:spPr>
          <a:xfrm>
            <a:off x="5182000" y="45655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8" name="Shape 1328"/>
          <p:cNvSpPr/>
          <p:nvPr/>
        </p:nvSpPr>
        <p:spPr>
          <a:xfrm>
            <a:off x="5683525" y="45655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9" name="Shape 1329"/>
          <p:cNvSpPr/>
          <p:nvPr/>
        </p:nvSpPr>
        <p:spPr>
          <a:xfrm>
            <a:off x="6185050" y="4565500"/>
            <a:ext cx="325800" cy="36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0" name="Shape 1330"/>
          <p:cNvSpPr/>
          <p:nvPr/>
        </p:nvSpPr>
        <p:spPr>
          <a:xfrm>
            <a:off x="6686575" y="45655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/>
        </p:nvSpPr>
        <p:spPr>
          <a:xfrm>
            <a:off x="7188100" y="45655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2" name="Shape 1332"/>
          <p:cNvSpPr/>
          <p:nvPr/>
        </p:nvSpPr>
        <p:spPr>
          <a:xfrm>
            <a:off x="7689625" y="4565500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5182000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5683525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6185050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6686575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7188100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/>
        </p:nvSpPr>
        <p:spPr>
          <a:xfrm>
            <a:off x="7689625" y="5028825"/>
            <a:ext cx="325800" cy="361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9" name="Shape 133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Gateway Backoff and Blacklists Bad Nodes</a:t>
            </a:r>
          </a:p>
        </p:txBody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46" name="Shape 1346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1347" name="Shape 1347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350" name="Shape 1350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1" name="Shape 1351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352" name="Shape 1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Shape 1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Shape 1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6" name="Shape 1356"/>
          <p:cNvCxnSpPr>
            <a:stCxn id="1353" idx="3"/>
            <a:endCxn id="1352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7" name="Shape 1357"/>
          <p:cNvCxnSpPr>
            <a:stCxn id="1355" idx="3"/>
            <a:endCxn id="1352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8" name="Shape 1358"/>
          <p:cNvCxnSpPr>
            <a:endCxn id="1352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9" name="Shape 1359"/>
          <p:cNvCxnSpPr>
            <a:stCxn id="1352" idx="3"/>
            <a:endCxn id="1347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0" name="Shape 1360"/>
          <p:cNvSpPr/>
          <p:nvPr/>
        </p:nvSpPr>
        <p:spPr>
          <a:xfrm>
            <a:off x="51996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1" name="Shape 1361"/>
          <p:cNvSpPr/>
          <p:nvPr/>
        </p:nvSpPr>
        <p:spPr>
          <a:xfrm>
            <a:off x="57011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2" name="Shape 1362"/>
          <p:cNvSpPr/>
          <p:nvPr/>
        </p:nvSpPr>
        <p:spPr>
          <a:xfrm>
            <a:off x="620265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/>
        </p:nvSpPr>
        <p:spPr>
          <a:xfrm>
            <a:off x="670417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4" name="Shape 1364"/>
          <p:cNvSpPr/>
          <p:nvPr/>
        </p:nvSpPr>
        <p:spPr>
          <a:xfrm>
            <a:off x="72057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5" name="Shape 1365"/>
          <p:cNvSpPr/>
          <p:nvPr/>
        </p:nvSpPr>
        <p:spPr>
          <a:xfrm>
            <a:off x="77072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51995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/>
          <p:nvPr/>
        </p:nvSpPr>
        <p:spPr>
          <a:xfrm>
            <a:off x="5701112" y="28385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620263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/>
          <p:nvPr/>
        </p:nvSpPr>
        <p:spPr>
          <a:xfrm>
            <a:off x="670416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0" name="Shape 1370"/>
          <p:cNvSpPr/>
          <p:nvPr/>
        </p:nvSpPr>
        <p:spPr>
          <a:xfrm>
            <a:off x="72056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/>
          <p:nvPr/>
        </p:nvSpPr>
        <p:spPr>
          <a:xfrm>
            <a:off x="770721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2" name="Shape 1372"/>
          <p:cNvSpPr/>
          <p:nvPr/>
        </p:nvSpPr>
        <p:spPr>
          <a:xfrm>
            <a:off x="51995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3" name="Shape 1373"/>
          <p:cNvSpPr/>
          <p:nvPr/>
        </p:nvSpPr>
        <p:spPr>
          <a:xfrm>
            <a:off x="57011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" name="Shape 1374"/>
          <p:cNvSpPr/>
          <p:nvPr/>
        </p:nvSpPr>
        <p:spPr>
          <a:xfrm>
            <a:off x="620263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/>
          <p:nvPr/>
        </p:nvSpPr>
        <p:spPr>
          <a:xfrm>
            <a:off x="670416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6" name="Shape 1376"/>
          <p:cNvSpPr/>
          <p:nvPr/>
        </p:nvSpPr>
        <p:spPr>
          <a:xfrm>
            <a:off x="72056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7" name="Shape 1377"/>
          <p:cNvSpPr/>
          <p:nvPr/>
        </p:nvSpPr>
        <p:spPr>
          <a:xfrm>
            <a:off x="77072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8" name="Shape 1378"/>
          <p:cNvSpPr/>
          <p:nvPr/>
        </p:nvSpPr>
        <p:spPr>
          <a:xfrm>
            <a:off x="51820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56835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0" name="Shape 1380"/>
          <p:cNvSpPr/>
          <p:nvPr/>
        </p:nvSpPr>
        <p:spPr>
          <a:xfrm>
            <a:off x="618506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" name="Shape 1381"/>
          <p:cNvSpPr/>
          <p:nvPr/>
        </p:nvSpPr>
        <p:spPr>
          <a:xfrm>
            <a:off x="668658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2" name="Shape 1382"/>
          <p:cNvSpPr/>
          <p:nvPr/>
        </p:nvSpPr>
        <p:spPr>
          <a:xfrm>
            <a:off x="71881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3" name="Shape 1383"/>
          <p:cNvSpPr/>
          <p:nvPr/>
        </p:nvSpPr>
        <p:spPr>
          <a:xfrm>
            <a:off x="76896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4" name="Shape 1384"/>
          <p:cNvSpPr/>
          <p:nvPr/>
        </p:nvSpPr>
        <p:spPr>
          <a:xfrm>
            <a:off x="5182000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5" name="Shape 1385"/>
          <p:cNvSpPr/>
          <p:nvPr/>
        </p:nvSpPr>
        <p:spPr>
          <a:xfrm>
            <a:off x="568352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6" name="Shape 1386"/>
          <p:cNvSpPr/>
          <p:nvPr/>
        </p:nvSpPr>
        <p:spPr>
          <a:xfrm>
            <a:off x="6185050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7" name="Shape 1387"/>
          <p:cNvSpPr/>
          <p:nvPr/>
        </p:nvSpPr>
        <p:spPr>
          <a:xfrm>
            <a:off x="668657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8" name="Shape 1388"/>
          <p:cNvSpPr/>
          <p:nvPr/>
        </p:nvSpPr>
        <p:spPr>
          <a:xfrm>
            <a:off x="7188100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9" name="Shape 1389"/>
          <p:cNvSpPr/>
          <p:nvPr/>
        </p:nvSpPr>
        <p:spPr>
          <a:xfrm>
            <a:off x="7689625" y="45655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/>
          <p:nvPr/>
        </p:nvSpPr>
        <p:spPr>
          <a:xfrm>
            <a:off x="518200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1" name="Shape 1391"/>
          <p:cNvSpPr/>
          <p:nvPr/>
        </p:nvSpPr>
        <p:spPr>
          <a:xfrm>
            <a:off x="568352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2" name="Shape 1392"/>
          <p:cNvSpPr/>
          <p:nvPr/>
        </p:nvSpPr>
        <p:spPr>
          <a:xfrm>
            <a:off x="618505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/>
          <p:nvPr/>
        </p:nvSpPr>
        <p:spPr>
          <a:xfrm>
            <a:off x="668657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4" name="Shape 1394"/>
          <p:cNvSpPr/>
          <p:nvPr/>
        </p:nvSpPr>
        <p:spPr>
          <a:xfrm>
            <a:off x="7188100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5" name="Shape 1395"/>
          <p:cNvSpPr/>
          <p:nvPr/>
        </p:nvSpPr>
        <p:spPr>
          <a:xfrm>
            <a:off x="7689625" y="50288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/>
          <p:nvPr/>
        </p:nvSpPr>
        <p:spPr>
          <a:xfrm>
            <a:off x="5701125" y="2835487"/>
            <a:ext cx="325799" cy="361499"/>
          </a:xfrm>
          <a:prstGeom prst="noSmoking">
            <a:avLst>
              <a:gd fmla="val 1875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7" name="Shape 1397"/>
          <p:cNvSpPr/>
          <p:nvPr/>
        </p:nvSpPr>
        <p:spPr>
          <a:xfrm>
            <a:off x="6185050" y="4539362"/>
            <a:ext cx="325799" cy="361499"/>
          </a:xfrm>
          <a:prstGeom prst="noSmoking">
            <a:avLst>
              <a:gd fmla="val 1875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8" name="Shape 139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Zone Failure - Blacklist the Zone automatically</a:t>
            </a:r>
          </a:p>
        </p:txBody>
      </p:sp>
      <p:sp>
        <p:nvSpPr>
          <p:cNvPr id="1404" name="Shape 140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5" name="Shape 1405"/>
          <p:cNvGrpSpPr/>
          <p:nvPr/>
        </p:nvGrpSpPr>
        <p:grpSpPr>
          <a:xfrm>
            <a:off x="2232100" y="3378060"/>
            <a:ext cx="1643501" cy="1411714"/>
            <a:chOff x="1640100" y="2170300"/>
            <a:chExt cx="1643501" cy="1058812"/>
          </a:xfrm>
        </p:grpSpPr>
        <p:sp>
          <p:nvSpPr>
            <p:cNvPr id="1406" name="Shape 1406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409" name="Shape 1409"/>
          <p:cNvSpPr/>
          <p:nvPr/>
        </p:nvSpPr>
        <p:spPr>
          <a:xfrm>
            <a:off x="4039125" y="3829000"/>
            <a:ext cx="688499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0" name="Shape 1410"/>
          <p:cNvSpPr/>
          <p:nvPr/>
        </p:nvSpPr>
        <p:spPr>
          <a:xfrm>
            <a:off x="4849125" y="2108200"/>
            <a:ext cx="3499199" cy="39515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411" name="Shape 1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7888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Shape 1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5157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Shape 1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34850" y="57303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Shape 1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40960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5" name="Shape 1415"/>
          <p:cNvCxnSpPr>
            <a:stCxn id="1412" idx="3"/>
            <a:endCxn id="1411" idx="0"/>
          </p:cNvCxnSpPr>
          <p:nvPr/>
        </p:nvCxnSpPr>
        <p:spPr>
          <a:xfrm>
            <a:off x="1014637" y="29444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6" name="Shape 1416"/>
          <p:cNvCxnSpPr>
            <a:stCxn id="1414" idx="3"/>
            <a:endCxn id="1411" idx="2"/>
          </p:cNvCxnSpPr>
          <p:nvPr/>
        </p:nvCxnSpPr>
        <p:spPr>
          <a:xfrm flipH="1" rot="10800000">
            <a:off x="1027150" y="42315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7" name="Shape 1417"/>
          <p:cNvCxnSpPr>
            <a:endCxn id="1411" idx="1"/>
          </p:cNvCxnSpPr>
          <p:nvPr/>
        </p:nvCxnSpPr>
        <p:spPr>
          <a:xfrm flipH="1" rot="5400000">
            <a:off x="465425" y="48487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8" name="Shape 1418"/>
          <p:cNvCxnSpPr>
            <a:stCxn id="1411" idx="3"/>
            <a:endCxn id="1406" idx="1"/>
          </p:cNvCxnSpPr>
          <p:nvPr/>
        </p:nvCxnSpPr>
        <p:spPr>
          <a:xfrm flipH="1" rot="10800000">
            <a:off x="1906325" y="39385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51996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0" name="Shape 1420"/>
          <p:cNvSpPr/>
          <p:nvPr/>
        </p:nvSpPr>
        <p:spPr>
          <a:xfrm>
            <a:off x="57011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1" name="Shape 1421"/>
          <p:cNvSpPr/>
          <p:nvPr/>
        </p:nvSpPr>
        <p:spPr>
          <a:xfrm>
            <a:off x="620265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/>
          <p:nvPr/>
        </p:nvSpPr>
        <p:spPr>
          <a:xfrm>
            <a:off x="670417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" name="Shape 1423"/>
          <p:cNvSpPr/>
          <p:nvPr/>
        </p:nvSpPr>
        <p:spPr>
          <a:xfrm>
            <a:off x="7205700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/>
          <p:nvPr/>
        </p:nvSpPr>
        <p:spPr>
          <a:xfrm>
            <a:off x="7707225" y="23691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5" name="Shape 1425"/>
          <p:cNvSpPr/>
          <p:nvPr/>
        </p:nvSpPr>
        <p:spPr>
          <a:xfrm>
            <a:off x="51995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6" name="Shape 1426"/>
          <p:cNvSpPr/>
          <p:nvPr/>
        </p:nvSpPr>
        <p:spPr>
          <a:xfrm>
            <a:off x="570111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/>
          <p:nvPr/>
        </p:nvSpPr>
        <p:spPr>
          <a:xfrm>
            <a:off x="620263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8" name="Shape 1428"/>
          <p:cNvSpPr/>
          <p:nvPr/>
        </p:nvSpPr>
        <p:spPr>
          <a:xfrm>
            <a:off x="670416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7205687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0" name="Shape 1430"/>
          <p:cNvSpPr/>
          <p:nvPr/>
        </p:nvSpPr>
        <p:spPr>
          <a:xfrm>
            <a:off x="7707212" y="2838525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1" name="Shape 1431"/>
          <p:cNvSpPr/>
          <p:nvPr/>
        </p:nvSpPr>
        <p:spPr>
          <a:xfrm>
            <a:off x="51995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2" name="Shape 1432"/>
          <p:cNvSpPr/>
          <p:nvPr/>
        </p:nvSpPr>
        <p:spPr>
          <a:xfrm>
            <a:off x="57011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3" name="Shape 1433"/>
          <p:cNvSpPr/>
          <p:nvPr/>
        </p:nvSpPr>
        <p:spPr>
          <a:xfrm>
            <a:off x="620263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" name="Shape 1434"/>
          <p:cNvSpPr/>
          <p:nvPr/>
        </p:nvSpPr>
        <p:spPr>
          <a:xfrm>
            <a:off x="670416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7205687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6" name="Shape 1436"/>
          <p:cNvSpPr/>
          <p:nvPr/>
        </p:nvSpPr>
        <p:spPr>
          <a:xfrm>
            <a:off x="7707212" y="345425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" name="Shape 1437"/>
          <p:cNvSpPr/>
          <p:nvPr/>
        </p:nvSpPr>
        <p:spPr>
          <a:xfrm>
            <a:off x="51820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8" name="Shape 1438"/>
          <p:cNvSpPr/>
          <p:nvPr/>
        </p:nvSpPr>
        <p:spPr>
          <a:xfrm>
            <a:off x="56835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9" name="Shape 1439"/>
          <p:cNvSpPr/>
          <p:nvPr/>
        </p:nvSpPr>
        <p:spPr>
          <a:xfrm>
            <a:off x="618506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0" name="Shape 1440"/>
          <p:cNvSpPr/>
          <p:nvPr/>
        </p:nvSpPr>
        <p:spPr>
          <a:xfrm>
            <a:off x="668658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/>
          <p:nvPr/>
        </p:nvSpPr>
        <p:spPr>
          <a:xfrm>
            <a:off x="7188112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2" name="Shape 1442"/>
          <p:cNvSpPr/>
          <p:nvPr/>
        </p:nvSpPr>
        <p:spPr>
          <a:xfrm>
            <a:off x="7689637" y="3943700"/>
            <a:ext cx="325799" cy="3614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3" name="Shape 1443"/>
          <p:cNvSpPr/>
          <p:nvPr/>
        </p:nvSpPr>
        <p:spPr>
          <a:xfrm>
            <a:off x="4975175" y="4488875"/>
            <a:ext cx="3204599" cy="10223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4" name="Shape 1444"/>
          <p:cNvSpPr/>
          <p:nvPr/>
        </p:nvSpPr>
        <p:spPr>
          <a:xfrm>
            <a:off x="5182000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5" name="Shape 1445"/>
          <p:cNvSpPr/>
          <p:nvPr/>
        </p:nvSpPr>
        <p:spPr>
          <a:xfrm>
            <a:off x="5683525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/>
          <p:nvPr/>
        </p:nvSpPr>
        <p:spPr>
          <a:xfrm>
            <a:off x="6185050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7" name="Shape 1447"/>
          <p:cNvSpPr/>
          <p:nvPr/>
        </p:nvSpPr>
        <p:spPr>
          <a:xfrm>
            <a:off x="6686575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8" name="Shape 1448"/>
          <p:cNvSpPr/>
          <p:nvPr/>
        </p:nvSpPr>
        <p:spPr>
          <a:xfrm>
            <a:off x="7188100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9" name="Shape 1449"/>
          <p:cNvSpPr/>
          <p:nvPr/>
        </p:nvSpPr>
        <p:spPr>
          <a:xfrm>
            <a:off x="7689625" y="4565500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0" name="Shape 1450"/>
          <p:cNvSpPr/>
          <p:nvPr/>
        </p:nvSpPr>
        <p:spPr>
          <a:xfrm>
            <a:off x="5182000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1" name="Shape 1451"/>
          <p:cNvSpPr/>
          <p:nvPr/>
        </p:nvSpPr>
        <p:spPr>
          <a:xfrm>
            <a:off x="5683525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/>
        </p:nvSpPr>
        <p:spPr>
          <a:xfrm>
            <a:off x="6185050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6686575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4" name="Shape 1454"/>
          <p:cNvSpPr/>
          <p:nvPr/>
        </p:nvSpPr>
        <p:spPr>
          <a:xfrm>
            <a:off x="7188100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5" name="Shape 1455"/>
          <p:cNvSpPr/>
          <p:nvPr/>
        </p:nvSpPr>
        <p:spPr>
          <a:xfrm>
            <a:off x="7689625" y="5028825"/>
            <a:ext cx="325799" cy="3614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" name="Shape 1456"/>
          <p:cNvSpPr/>
          <p:nvPr/>
        </p:nvSpPr>
        <p:spPr>
          <a:xfrm>
            <a:off x="5859000" y="4433150"/>
            <a:ext cx="1346700" cy="1166700"/>
          </a:xfrm>
          <a:prstGeom prst="noSmoking">
            <a:avLst>
              <a:gd fmla="val 1875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7" name="Shape 145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React Quickly - Runtime Filter changes</a:t>
            </a:r>
          </a:p>
        </p:txBody>
      </p:sp>
      <p:grpSp>
        <p:nvGrpSpPr>
          <p:cNvPr id="1463" name="Shape 1463"/>
          <p:cNvGrpSpPr/>
          <p:nvPr/>
        </p:nvGrpSpPr>
        <p:grpSpPr>
          <a:xfrm>
            <a:off x="2994100" y="2920860"/>
            <a:ext cx="1643501" cy="1411714"/>
            <a:chOff x="1640100" y="2170300"/>
            <a:chExt cx="1643501" cy="1058812"/>
          </a:xfrm>
        </p:grpSpPr>
        <p:sp>
          <p:nvSpPr>
            <p:cNvPr id="1464" name="Shape 1464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467" name="Shape 1467"/>
          <p:cNvSpPr/>
          <p:nvPr/>
        </p:nvSpPr>
        <p:spPr>
          <a:xfrm>
            <a:off x="4801125" y="3371800"/>
            <a:ext cx="6885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8" name="Shape 1468"/>
          <p:cNvSpPr/>
          <p:nvPr/>
        </p:nvSpPr>
        <p:spPr>
          <a:xfrm>
            <a:off x="6062150" y="14077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469" name="Shape 1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25" y="3331636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Shape 1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400" y="2058557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Shape 1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1296850" y="5273111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Shape 1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6850" y="3638892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3" name="Shape 1473"/>
          <p:cNvCxnSpPr>
            <a:stCxn id="1470" idx="3"/>
            <a:endCxn id="1469" idx="0"/>
          </p:cNvCxnSpPr>
          <p:nvPr/>
        </p:nvCxnSpPr>
        <p:spPr>
          <a:xfrm>
            <a:off x="1776637" y="2487257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4" name="Shape 1474"/>
          <p:cNvCxnSpPr>
            <a:stCxn id="1472" idx="3"/>
            <a:endCxn id="1469" idx="2"/>
          </p:cNvCxnSpPr>
          <p:nvPr/>
        </p:nvCxnSpPr>
        <p:spPr>
          <a:xfrm flipH="1" rot="10800000">
            <a:off x="1789149" y="3774327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5" name="Shape 1475"/>
          <p:cNvCxnSpPr>
            <a:endCxn id="1469" idx="1"/>
          </p:cNvCxnSpPr>
          <p:nvPr/>
        </p:nvCxnSpPr>
        <p:spPr>
          <a:xfrm flipH="1" rot="5400000">
            <a:off x="1227425" y="4391512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6" name="Shape 1476"/>
          <p:cNvCxnSpPr>
            <a:stCxn id="1469" idx="3"/>
            <a:endCxn id="1464" idx="1"/>
          </p:cNvCxnSpPr>
          <p:nvPr/>
        </p:nvCxnSpPr>
        <p:spPr>
          <a:xfrm flipH="1" rot="10800000">
            <a:off x="2668325" y="3481312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77" name="Shape 1477"/>
          <p:cNvSpPr/>
          <p:nvPr/>
        </p:nvSpPr>
        <p:spPr>
          <a:xfrm>
            <a:off x="6214550" y="16109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478" name="Shape 1478"/>
          <p:cNvSpPr/>
          <p:nvPr/>
        </p:nvSpPr>
        <p:spPr>
          <a:xfrm>
            <a:off x="6366950" y="18141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   API</a:t>
            </a:r>
          </a:p>
        </p:txBody>
      </p:sp>
      <p:sp>
        <p:nvSpPr>
          <p:cNvPr id="1479" name="Shape 1479"/>
          <p:cNvSpPr/>
          <p:nvPr/>
        </p:nvSpPr>
        <p:spPr>
          <a:xfrm>
            <a:off x="6162325" y="39218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480" name="Shape 1480"/>
          <p:cNvSpPr/>
          <p:nvPr/>
        </p:nvSpPr>
        <p:spPr>
          <a:xfrm>
            <a:off x="6314725" y="41250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481" name="Shape 1481"/>
          <p:cNvSpPr/>
          <p:nvPr/>
        </p:nvSpPr>
        <p:spPr>
          <a:xfrm>
            <a:off x="6467125" y="4328266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Website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979025" y="1317983"/>
            <a:ext cx="1575126" cy="1245618"/>
          </a:xfrm>
          <a:prstGeom prst="flowChartDocumen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Runtime Filter Injection</a:t>
            </a:r>
          </a:p>
        </p:txBody>
      </p:sp>
      <p:cxnSp>
        <p:nvCxnSpPr>
          <p:cNvPr id="1483" name="Shape 1483"/>
          <p:cNvCxnSpPr>
            <a:stCxn id="1482" idx="2"/>
            <a:endCxn id="1466" idx="0"/>
          </p:cNvCxnSpPr>
          <p:nvPr/>
        </p:nvCxnSpPr>
        <p:spPr>
          <a:xfrm rot="5400000">
            <a:off x="3986588" y="2431452"/>
            <a:ext cx="730200" cy="829800"/>
          </a:xfrm>
          <a:prstGeom prst="bentConnector3">
            <a:avLst>
              <a:gd fmla="val 5454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4" name="Shape 148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Room with a View - Insights</a:t>
            </a:r>
          </a:p>
        </p:txBody>
      </p:sp>
      <p:grpSp>
        <p:nvGrpSpPr>
          <p:cNvPr id="1490" name="Shape 1490"/>
          <p:cNvGrpSpPr/>
          <p:nvPr/>
        </p:nvGrpSpPr>
        <p:grpSpPr>
          <a:xfrm>
            <a:off x="3146500" y="2973735"/>
            <a:ext cx="1643501" cy="1411714"/>
            <a:chOff x="1640100" y="2170300"/>
            <a:chExt cx="1643501" cy="1058812"/>
          </a:xfrm>
        </p:grpSpPr>
        <p:sp>
          <p:nvSpPr>
            <p:cNvPr id="1491" name="Shape 1491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</p:grpSp>
      <p:sp>
        <p:nvSpPr>
          <p:cNvPr id="1494" name="Shape 1494"/>
          <p:cNvSpPr/>
          <p:nvPr/>
        </p:nvSpPr>
        <p:spPr>
          <a:xfrm>
            <a:off x="4953525" y="3424675"/>
            <a:ext cx="6885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5" name="Shape 1495"/>
          <p:cNvSpPr/>
          <p:nvPr/>
        </p:nvSpPr>
        <p:spPr>
          <a:xfrm>
            <a:off x="6214550" y="14606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1496" name="Shape 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25" y="3384511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Shape 1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800" y="2111432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Shape 14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1449250" y="5325986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Shape 1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250" y="3691767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0" name="Shape 1500"/>
          <p:cNvCxnSpPr>
            <a:stCxn id="1497" idx="3"/>
            <a:endCxn id="1496" idx="0"/>
          </p:cNvCxnSpPr>
          <p:nvPr/>
        </p:nvCxnSpPr>
        <p:spPr>
          <a:xfrm>
            <a:off x="1929037" y="2540132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1" name="Shape 1501"/>
          <p:cNvCxnSpPr>
            <a:stCxn id="1499" idx="3"/>
            <a:endCxn id="1496" idx="2"/>
          </p:cNvCxnSpPr>
          <p:nvPr/>
        </p:nvCxnSpPr>
        <p:spPr>
          <a:xfrm flipH="1" rot="10800000">
            <a:off x="1941549" y="3827202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2" name="Shape 1502"/>
          <p:cNvCxnSpPr>
            <a:endCxn id="1496" idx="1"/>
          </p:cNvCxnSpPr>
          <p:nvPr/>
        </p:nvCxnSpPr>
        <p:spPr>
          <a:xfrm flipH="1" rot="5400000">
            <a:off x="1379825" y="4444387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3" name="Shape 1503"/>
          <p:cNvCxnSpPr>
            <a:stCxn id="1496" idx="3"/>
            <a:endCxn id="1491" idx="1"/>
          </p:cNvCxnSpPr>
          <p:nvPr/>
        </p:nvCxnSpPr>
        <p:spPr>
          <a:xfrm flipH="1" rot="10800000">
            <a:off x="2820725" y="3534187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4" name="Shape 1504"/>
          <p:cNvSpPr/>
          <p:nvPr/>
        </p:nvSpPr>
        <p:spPr>
          <a:xfrm>
            <a:off x="6366950" y="16638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505" name="Shape 1505"/>
          <p:cNvSpPr/>
          <p:nvPr/>
        </p:nvSpPr>
        <p:spPr>
          <a:xfrm>
            <a:off x="6519350" y="18670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   API</a:t>
            </a:r>
          </a:p>
        </p:txBody>
      </p:sp>
      <p:sp>
        <p:nvSpPr>
          <p:cNvPr id="1506" name="Shape 1506"/>
          <p:cNvSpPr/>
          <p:nvPr/>
        </p:nvSpPr>
        <p:spPr>
          <a:xfrm>
            <a:off x="6314725" y="39747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507" name="Shape 1507"/>
          <p:cNvSpPr/>
          <p:nvPr/>
        </p:nvSpPr>
        <p:spPr>
          <a:xfrm>
            <a:off x="6467125" y="41779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508" name="Shape 1508"/>
          <p:cNvSpPr/>
          <p:nvPr/>
        </p:nvSpPr>
        <p:spPr>
          <a:xfrm>
            <a:off x="6619525" y="438114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Website</a:t>
            </a:r>
          </a:p>
        </p:txBody>
      </p:sp>
      <p:cxnSp>
        <p:nvCxnSpPr>
          <p:cNvPr id="1509" name="Shape 1509"/>
          <p:cNvCxnSpPr>
            <a:stCxn id="1510" idx="2"/>
            <a:endCxn id="1493" idx="0"/>
          </p:cNvCxnSpPr>
          <p:nvPr/>
        </p:nvCxnSpPr>
        <p:spPr>
          <a:xfrm flipH="1">
            <a:off x="4089051" y="2533778"/>
            <a:ext cx="829800" cy="730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11" name="Shape 1511"/>
          <p:cNvSpPr/>
          <p:nvPr/>
        </p:nvSpPr>
        <p:spPr>
          <a:xfrm>
            <a:off x="4918850" y="1460658"/>
            <a:ext cx="1032912" cy="1651482"/>
          </a:xfrm>
          <a:prstGeom prst="flowChartMultidocument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Insights</a:t>
            </a:r>
          </a:p>
        </p:txBody>
      </p:sp>
      <p:sp>
        <p:nvSpPr>
          <p:cNvPr id="1512" name="Shape 15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 txBox="1"/>
          <p:nvPr>
            <p:ph type="title"/>
          </p:nvPr>
        </p:nvSpPr>
        <p:spPr>
          <a:xfrm>
            <a:off x="345280" y="2717800"/>
            <a:ext cx="8453400" cy="84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What’s new on with Zuul</a:t>
            </a:r>
          </a:p>
        </p:txBody>
      </p:sp>
      <p:sp>
        <p:nvSpPr>
          <p:cNvPr id="1518" name="Shape 1518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Zuul 2!!</a:t>
            </a:r>
          </a:p>
        </p:txBody>
      </p:sp>
      <p:sp>
        <p:nvSpPr>
          <p:cNvPr id="1524" name="Shape 15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</a:pPr>
            <a:r>
              <a:rPr lang="en" sz="3600"/>
              <a:t>Zuul 2.0</a:t>
            </a:r>
          </a:p>
          <a:p>
            <a:pPr indent="-457200" lvl="1" marL="914400" rtl="0">
              <a:spcBef>
                <a:spcPts val="0"/>
              </a:spcBef>
              <a:buSzPct val="100000"/>
            </a:pPr>
            <a:r>
              <a:rPr lang="en" sz="3600"/>
              <a:t>Netty  (non-blocking, async)</a:t>
            </a:r>
          </a:p>
          <a:p>
            <a:pPr indent="-457200" lvl="1" marL="914400" rtl="0">
              <a:spcBef>
                <a:spcPts val="0"/>
              </a:spcBef>
              <a:buSzPct val="100000"/>
            </a:pPr>
            <a:r>
              <a:rPr lang="en" sz="3600"/>
              <a:t>RxJava chained filters</a:t>
            </a:r>
          </a:p>
          <a:p>
            <a:pPr indent="-457200" lvl="1" marL="914400" rtl="0">
              <a:spcBef>
                <a:spcPts val="0"/>
              </a:spcBef>
              <a:buSzPct val="100000"/>
            </a:pPr>
            <a:r>
              <a:rPr lang="en" sz="3600"/>
              <a:t>Coming to OSS soon.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Zuul_500.png" id="1525" name="Shape 1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49" y="4173100"/>
            <a:ext cx="983625" cy="94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uul_500.png" id="1526" name="Shape 1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674" y="4173100"/>
            <a:ext cx="983625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101237"/>
            <a:ext cx="8229600" cy="114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The Gateway : F</a:t>
            </a:r>
            <a:r>
              <a:rPr lang="en" sz="3000"/>
              <a:t>rom the Internet to Services in the Cloud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2232100" y="2989885"/>
            <a:ext cx="1643501" cy="1411714"/>
            <a:chOff x="1640100" y="2170300"/>
            <a:chExt cx="1643501" cy="1058812"/>
          </a:xfrm>
        </p:grpSpPr>
        <p:sp>
          <p:nvSpPr>
            <p:cNvPr id="94" name="Shape 94"/>
            <p:cNvSpPr/>
            <p:nvPr/>
          </p:nvSpPr>
          <p:spPr>
            <a:xfrm>
              <a:off x="1640100" y="2170300"/>
              <a:ext cx="1401899" cy="84089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95" name="Shape 95"/>
            <p:cNvSpPr/>
            <p:nvPr/>
          </p:nvSpPr>
          <p:spPr>
            <a:xfrm>
              <a:off x="1760900" y="2279256"/>
              <a:ext cx="1401899" cy="84089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Gateway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881701" y="2388212"/>
              <a:ext cx="1401899" cy="84089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/>
                <a:t>GATEWAY</a:t>
              </a:r>
            </a:p>
          </p:txBody>
        </p:sp>
      </p:grpSp>
      <p:sp>
        <p:nvSpPr>
          <p:cNvPr id="97" name="Shape 97"/>
          <p:cNvSpPr/>
          <p:nvPr/>
        </p:nvSpPr>
        <p:spPr>
          <a:xfrm>
            <a:off x="4319825" y="3440737"/>
            <a:ext cx="688500" cy="5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300150" y="14767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25" y="3400661"/>
            <a:ext cx="602400" cy="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2127582"/>
            <a:ext cx="4222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4850" y="5342136"/>
            <a:ext cx="8862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" y="3707917"/>
            <a:ext cx="492299" cy="460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>
            <a:stCxn id="100" idx="3"/>
            <a:endCxn id="99" idx="0"/>
          </p:cNvCxnSpPr>
          <p:nvPr/>
        </p:nvCxnSpPr>
        <p:spPr>
          <a:xfrm>
            <a:off x="1014637" y="2556282"/>
            <a:ext cx="590400" cy="8445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stCxn id="102" idx="3"/>
            <a:endCxn id="99" idx="2"/>
          </p:cNvCxnSpPr>
          <p:nvPr/>
        </p:nvCxnSpPr>
        <p:spPr>
          <a:xfrm flipH="1" rot="10800000">
            <a:off x="1027149" y="3843352"/>
            <a:ext cx="578100" cy="94800"/>
          </a:xfrm>
          <a:prstGeom prst="bent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endCxn id="99" idx="1"/>
          </p:cNvCxnSpPr>
          <p:nvPr/>
        </p:nvCxnSpPr>
        <p:spPr>
          <a:xfrm flipH="1" rot="5400000">
            <a:off x="465425" y="4460537"/>
            <a:ext cx="1794000" cy="117000"/>
          </a:xfrm>
          <a:prstGeom prst="bentConnector4">
            <a:avLst>
              <a:gd fmla="val 41773" name="adj1"/>
              <a:gd fmla="val 2191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>
            <a:stCxn id="99" idx="3"/>
            <a:endCxn id="94" idx="1"/>
          </p:cNvCxnSpPr>
          <p:nvPr/>
        </p:nvCxnSpPr>
        <p:spPr>
          <a:xfrm flipH="1" rot="10800000">
            <a:off x="1906325" y="3550337"/>
            <a:ext cx="325800" cy="71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" name="Shape 107"/>
          <p:cNvSpPr/>
          <p:nvPr/>
        </p:nvSpPr>
        <p:spPr>
          <a:xfrm>
            <a:off x="5452550" y="16799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08" name="Shape 108"/>
          <p:cNvSpPr/>
          <p:nvPr/>
        </p:nvSpPr>
        <p:spPr>
          <a:xfrm>
            <a:off x="5604950" y="18831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   API</a:t>
            </a:r>
          </a:p>
        </p:txBody>
      </p:sp>
      <p:sp>
        <p:nvSpPr>
          <p:cNvPr id="109" name="Shape 109"/>
          <p:cNvSpPr/>
          <p:nvPr/>
        </p:nvSpPr>
        <p:spPr>
          <a:xfrm>
            <a:off x="5400325" y="39908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10" name="Shape 110"/>
          <p:cNvSpPr/>
          <p:nvPr/>
        </p:nvSpPr>
        <p:spPr>
          <a:xfrm>
            <a:off x="5552725" y="41940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Origin  (API)</a:t>
            </a:r>
          </a:p>
        </p:txBody>
      </p:sp>
      <p:sp>
        <p:nvSpPr>
          <p:cNvPr id="111" name="Shape 111"/>
          <p:cNvSpPr/>
          <p:nvPr/>
        </p:nvSpPr>
        <p:spPr>
          <a:xfrm>
            <a:off x="5705125" y="4397291"/>
            <a:ext cx="1370700" cy="179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Website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Zuul 2?</a:t>
            </a:r>
          </a:p>
        </p:txBody>
      </p:sp>
      <p:sp>
        <p:nvSpPr>
          <p:cNvPr id="1533" name="Shape 15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100M+ Persistent connections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Push notifications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Events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Transport protocol agnostic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HTTP/2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Websocket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HTTP</a:t>
            </a:r>
          </a:p>
          <a:p>
            <a:pPr indent="-419100" lvl="1" marL="914400">
              <a:spcBef>
                <a:spcPts val="0"/>
              </a:spcBef>
              <a:buSzPct val="100000"/>
            </a:pPr>
            <a:r>
              <a:rPr lang="en" sz="3000"/>
              <a:t>etc..</a:t>
            </a:r>
          </a:p>
        </p:txBody>
      </p:sp>
      <p:sp>
        <p:nvSpPr>
          <p:cNvPr id="1534" name="Shape 15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Async Non-blocking vs Blocking</a:t>
            </a:r>
          </a:p>
        </p:txBody>
      </p:sp>
      <p:pic>
        <p:nvPicPr>
          <p:cNvPr descr="BE2KD6.jpg" id="1540" name="Shape 1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00" y="1242824"/>
            <a:ext cx="7265652" cy="482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Next?	</a:t>
            </a:r>
          </a:p>
        </p:txBody>
      </p:sp>
      <p:sp>
        <p:nvSpPr>
          <p:cNvPr id="1547" name="Shape 15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" sz="2800"/>
              <a:t>Auto-remediation 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" sz="2800"/>
              <a:t>Gateway as a service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" sz="2800"/>
              <a:t>Self-service dynamic routing  / route validation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" sz="2800"/>
              <a:t>Control APIs for special routing functions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1548" name="Shape 154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 txBox="1"/>
          <p:nvPr>
            <p:ph type="title"/>
          </p:nvPr>
        </p:nvSpPr>
        <p:spPr>
          <a:xfrm>
            <a:off x="345280" y="2717800"/>
            <a:ext cx="8453400" cy="84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 Lessons Learned</a:t>
            </a:r>
          </a:p>
        </p:txBody>
      </p:sp>
      <p:sp>
        <p:nvSpPr>
          <p:cNvPr id="1554" name="Shape 1554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 txBox="1"/>
          <p:nvPr>
            <p:ph type="title"/>
          </p:nvPr>
        </p:nvSpPr>
        <p:spPr>
          <a:xfrm>
            <a:off x="347470" y="207263"/>
            <a:ext cx="8456700" cy="68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Why?</a:t>
            </a:r>
          </a:p>
        </p:txBody>
      </p:sp>
      <p:sp>
        <p:nvSpPr>
          <p:cNvPr id="1560" name="Shape 1560"/>
          <p:cNvSpPr txBox="1"/>
          <p:nvPr>
            <p:ph idx="1" type="body"/>
          </p:nvPr>
        </p:nvSpPr>
        <p:spPr>
          <a:xfrm>
            <a:off x="345281" y="1219200"/>
            <a:ext cx="8453400" cy="48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1" name="Shape 1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100" y="1919325"/>
            <a:ext cx="6991749" cy="345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Shape 1562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Shape 156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 for handling Failures</a:t>
            </a:r>
          </a:p>
        </p:txBody>
      </p:sp>
      <p:pic>
        <p:nvPicPr>
          <p:cNvPr id="1568" name="Shape 1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49" y="1282450"/>
            <a:ext cx="6514851" cy="463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Shape 156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/>
          <p:nvPr>
            <p:ph type="title"/>
          </p:nvPr>
        </p:nvSpPr>
        <p:spPr>
          <a:xfrm>
            <a:off x="289675" y="207275"/>
            <a:ext cx="8648700" cy="685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Advantage of your Microservice Ecosystem </a:t>
            </a:r>
          </a:p>
        </p:txBody>
      </p:sp>
      <p:sp>
        <p:nvSpPr>
          <p:cNvPr id="1575" name="Shape 1575"/>
          <p:cNvSpPr txBox="1"/>
          <p:nvPr>
            <p:ph idx="1" type="body"/>
          </p:nvPr>
        </p:nvSpPr>
        <p:spPr>
          <a:xfrm>
            <a:off x="345281" y="1219200"/>
            <a:ext cx="8453400" cy="48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6" name="Shape 1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50" y="1390475"/>
            <a:ext cx="7076524" cy="46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Shape 1577"/>
          <p:cNvSpPr txBox="1"/>
          <p:nvPr>
            <p:ph idx="12" type="sldNum"/>
          </p:nvPr>
        </p:nvSpPr>
        <p:spPr>
          <a:xfrm flipH="1">
            <a:off x="8795496" y="6428613"/>
            <a:ext cx="260700" cy="350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Routing Creatively</a:t>
            </a:r>
          </a:p>
        </p:txBody>
      </p:sp>
      <p:pic>
        <p:nvPicPr>
          <p:cNvPr id="1583" name="Shape 1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37" y="1356875"/>
            <a:ext cx="6538327" cy="470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Shape 158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Shard to Reduce Blast Radius</a:t>
            </a:r>
          </a:p>
        </p:txBody>
      </p:sp>
      <p:pic>
        <p:nvPicPr>
          <p:cNvPr id="1590" name="Shape 1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589" y="1356877"/>
            <a:ext cx="6584824" cy="48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Shape 159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Shape 159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are Weird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Protocols are Weird</a:t>
            </a:r>
          </a:p>
        </p:txBody>
      </p:sp>
      <p:pic>
        <p:nvPicPr>
          <p:cNvPr id="1597" name="Shape 1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356" y="1417275"/>
            <a:ext cx="6547275" cy="46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Shape 159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Gateway (Zuul) @ Netflix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Handles most netflix.com hosts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More than 1000 device types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Hundreds of permutations of protocols and device versions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Fronted by over 50 elbs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Handling tens of billions of requests per day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3 AWS regions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Over 20 production Zuul clusters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Fronting about 10 “Origin” systems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Devices are Forever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Protocols are Forever</a:t>
            </a:r>
          </a:p>
        </p:txBody>
      </p:sp>
      <p:pic>
        <p:nvPicPr>
          <p:cNvPr id="1604" name="Shape 1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24" y="1500075"/>
            <a:ext cx="6247947" cy="46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Business Logic out of your Gateway</a:t>
            </a:r>
          </a:p>
        </p:txBody>
      </p:sp>
      <p:pic>
        <p:nvPicPr>
          <p:cNvPr id="1611" name="Shape 1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100" y="1300325"/>
            <a:ext cx="6127799" cy="47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Shape 16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/>
          <p:nvPr/>
        </p:nvSpPr>
        <p:spPr>
          <a:xfrm>
            <a:off x="0" y="5765800"/>
            <a:ext cx="9144000" cy="504600"/>
          </a:xfrm>
          <a:prstGeom prst="rect">
            <a:avLst/>
          </a:prstGeom>
          <a:solidFill>
            <a:srgbClr val="392F83"/>
          </a:solidFill>
          <a:ln>
            <a:noFill/>
          </a:ln>
        </p:spPr>
        <p:txBody>
          <a:bodyPr anchorCtr="1" anchor="ctr" bIns="45700" lIns="91425" rIns="91425" tIns="45700">
            <a:noAutofit/>
          </a:bodyPr>
          <a:lstStyle/>
          <a:p>
            <a:pPr indent="-171450" lvl="0" marL="17145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8" name="Shape 1618"/>
          <p:cNvSpPr txBox="1"/>
          <p:nvPr>
            <p:ph type="ctrTitle"/>
          </p:nvPr>
        </p:nvSpPr>
        <p:spPr>
          <a:xfrm>
            <a:off x="685800" y="119406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Proxima Nova"/>
              <a:buNone/>
            </a:pPr>
            <a:r>
              <a:rPr b="1" i="0" lang="en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Learn More. Stay Connected.</a:t>
            </a:r>
          </a:p>
        </p:txBody>
      </p:sp>
      <p:sp>
        <p:nvSpPr>
          <p:cNvPr id="1619" name="Shape 1619"/>
          <p:cNvSpPr/>
          <p:nvPr/>
        </p:nvSpPr>
        <p:spPr>
          <a:xfrm>
            <a:off x="350837" y="3429000"/>
            <a:ext cx="8453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Mikey Cohen - @moldfarm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https://github.com/Netflix/zuul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http://techblog.netflix.com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0" name="Shape 1620"/>
          <p:cNvSpPr txBox="1"/>
          <p:nvPr/>
        </p:nvSpPr>
        <p:spPr>
          <a:xfrm>
            <a:off x="1838673" y="5726510"/>
            <a:ext cx="110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@springcentral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spring.io/blog</a:t>
            </a:r>
          </a:p>
        </p:txBody>
      </p:sp>
      <p:pic>
        <p:nvPicPr>
          <p:cNvPr descr="C:\Users\sdunn\Documents\Pivotal Open Source\events\SpringOne2GX 2015\presentation\assets\icons\twitter-white.png" id="1621" name="Shape 16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7105" y="5759911"/>
            <a:ext cx="2445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 txBox="1"/>
          <p:nvPr/>
        </p:nvSpPr>
        <p:spPr>
          <a:xfrm>
            <a:off x="4016457" y="5726510"/>
            <a:ext cx="1055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@pivotal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pivotal.io/blog</a:t>
            </a:r>
          </a:p>
        </p:txBody>
      </p:sp>
      <p:pic>
        <p:nvPicPr>
          <p:cNvPr descr="C:\Users\sdunn\Documents\Pivotal Open Source\events\SpringOne2GX 2015\presentation\assets\icons\twitter-white.png" id="1623" name="Shape 16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891" y="5759911"/>
            <a:ext cx="2445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Shape 1624"/>
          <p:cNvSpPr txBox="1"/>
          <p:nvPr/>
        </p:nvSpPr>
        <p:spPr>
          <a:xfrm>
            <a:off x="5943600" y="5726510"/>
            <a:ext cx="1872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@pivotalcf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http://engineering.pivotal.io</a:t>
            </a:r>
          </a:p>
        </p:txBody>
      </p:sp>
      <p:pic>
        <p:nvPicPr>
          <p:cNvPr descr="C:\Users\sdunn\Documents\Pivotal Open Source\events\SpringOne2GX 2015\presentation\assets\icons\twitter-white.png" id="1625" name="Shape 16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2032" y="5759911"/>
            <a:ext cx="2445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Shape 162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600200"/>
            <a:ext cx="31439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Evolution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Scale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Success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Failure</a:t>
            </a: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948850" y="274633"/>
            <a:ext cx="6683099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Journey to Zuul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25" y="1478024"/>
            <a:ext cx="5780277" cy="45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Have a Gateway?</a:t>
            </a:r>
          </a:p>
        </p:txBody>
      </p:sp>
      <p:pic>
        <p:nvPicPr>
          <p:cNvPr descr="CPDGYR.jp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350" y="1263325"/>
            <a:ext cx="7354302" cy="49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0" lIns="0" rIns="0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ringOne2015-1">
  <a:themeElements>
    <a:clrScheme name="Custom 13">
      <a:dk1>
        <a:srgbClr val="535353"/>
      </a:dk1>
      <a:lt1>
        <a:srgbClr val="FFFFFF"/>
      </a:lt1>
      <a:dk2>
        <a:srgbClr val="17172B"/>
      </a:dk2>
      <a:lt2>
        <a:srgbClr val="676A6B"/>
      </a:lt2>
      <a:accent1>
        <a:srgbClr val="33348D"/>
      </a:accent1>
      <a:accent2>
        <a:srgbClr val="3361AA"/>
      </a:accent2>
      <a:accent3>
        <a:srgbClr val="00AE9E"/>
      </a:accent3>
      <a:accent4>
        <a:srgbClr val="9AE579"/>
      </a:accent4>
      <a:accent5>
        <a:srgbClr val="33348D"/>
      </a:accent5>
      <a:accent6>
        <a:srgbClr val="3361AA"/>
      </a:accent6>
      <a:hlink>
        <a:srgbClr val="00AE9E"/>
      </a:hlink>
      <a:folHlink>
        <a:srgbClr val="9AE5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